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375" r:id="rId3"/>
    <p:sldId id="258" r:id="rId4"/>
    <p:sldId id="382" r:id="rId5"/>
    <p:sldId id="264" r:id="rId6"/>
    <p:sldId id="263" r:id="rId7"/>
    <p:sldId id="383" r:id="rId8"/>
    <p:sldId id="385" r:id="rId9"/>
    <p:sldId id="386" r:id="rId10"/>
    <p:sldId id="363" r:id="rId11"/>
    <p:sldId id="381" r:id="rId12"/>
    <p:sldId id="384" r:id="rId13"/>
    <p:sldId id="260" r:id="rId14"/>
    <p:sldId id="266"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7" autoAdjust="0"/>
    <p:restoredTop sz="94660"/>
  </p:normalViewPr>
  <p:slideViewPr>
    <p:cSldViewPr snapToGrid="0">
      <p:cViewPr>
        <p:scale>
          <a:sx n="67" d="100"/>
          <a:sy n="67" d="100"/>
        </p:scale>
        <p:origin x="142"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1A197-9F19-4C2C-B081-A00E79665211}" type="datetimeFigureOut">
              <a:rPr kumimoji="1" lang="ja-JP" altLang="en-US" smtClean="0"/>
              <a:t>2018/11/5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18440-018F-4702-8BB0-120FEF98941F}" type="slidenum">
              <a:rPr kumimoji="1" lang="ja-JP" altLang="en-US" smtClean="0"/>
              <a:t>‹#›</a:t>
            </a:fld>
            <a:endParaRPr kumimoji="1" lang="ja-JP" altLang="en-US"/>
          </a:p>
        </p:txBody>
      </p:sp>
    </p:spTree>
    <p:extLst>
      <p:ext uri="{BB962C8B-B14F-4D97-AF65-F5344CB8AC3E}">
        <p14:creationId xmlns:p14="http://schemas.microsoft.com/office/powerpoint/2010/main" val="8042383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５</a:t>
            </a:r>
            <a:r>
              <a:rPr kumimoji="1" lang="en-US" altLang="ja-JP" sz="1200" kern="1200" dirty="0">
                <a:solidFill>
                  <a:schemeClr val="tx1"/>
                </a:solidFill>
                <a:effectLst/>
                <a:latin typeface="+mn-lt"/>
                <a:ea typeface="+mn-ea"/>
                <a:cs typeface="+mn-cs"/>
              </a:rPr>
              <a:t>G</a:t>
            </a:r>
            <a:r>
              <a:rPr kumimoji="1" lang="ja-JP" altLang="ja-JP" sz="1200" kern="1200" dirty="0">
                <a:solidFill>
                  <a:schemeClr val="tx1"/>
                </a:solidFill>
                <a:effectLst/>
                <a:latin typeface="+mn-lt"/>
                <a:ea typeface="+mn-ea"/>
                <a:cs typeface="+mn-cs"/>
              </a:rPr>
              <a:t>の通信では高精度時刻が必要なことを説明しましたが、他の分野でも高精度時刻になってきています。</a:t>
            </a:r>
          </a:p>
          <a:p>
            <a:r>
              <a:rPr kumimoji="1" lang="ja-JP" altLang="ja-JP" sz="1200" kern="1200" dirty="0">
                <a:solidFill>
                  <a:schemeClr val="tx1"/>
                </a:solidFill>
                <a:effectLst/>
                <a:latin typeface="+mn-lt"/>
                <a:ea typeface="+mn-ea"/>
                <a:cs typeface="+mn-cs"/>
              </a:rPr>
              <a:t>モノ・コトが繋がる</a:t>
            </a:r>
            <a:r>
              <a:rPr kumimoji="1" lang="en-US" altLang="ja-JP" sz="1200" kern="1200" dirty="0">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では、</a:t>
            </a:r>
          </a:p>
          <a:p>
            <a:r>
              <a:rPr kumimoji="1" lang="ja-JP" altLang="ja-JP" sz="1200" kern="1200" dirty="0">
                <a:solidFill>
                  <a:schemeClr val="tx1"/>
                </a:solidFill>
                <a:effectLst/>
                <a:latin typeface="+mn-lt"/>
                <a:ea typeface="+mn-ea"/>
                <a:cs typeface="+mn-cs"/>
              </a:rPr>
              <a:t>多種多様な膨大なセンサーデータを収集して、解析し、見える化し、使える</a:t>
            </a:r>
            <a:r>
              <a:rPr kumimoji="1" lang="ja-JP" altLang="ja-JP" sz="1200" kern="1200" dirty="0" err="1">
                <a:solidFill>
                  <a:schemeClr val="tx1"/>
                </a:solidFill>
                <a:effectLst/>
                <a:latin typeface="+mn-lt"/>
                <a:ea typeface="+mn-ea"/>
                <a:cs typeface="+mn-cs"/>
              </a:rPr>
              <a:t>化する</a:t>
            </a:r>
            <a:r>
              <a:rPr kumimoji="1" lang="ja-JP" altLang="ja-JP" sz="1200" kern="1200" dirty="0">
                <a:solidFill>
                  <a:schemeClr val="tx1"/>
                </a:solidFill>
                <a:effectLst/>
                <a:latin typeface="+mn-lt"/>
                <a:ea typeface="+mn-ea"/>
                <a:cs typeface="+mn-cs"/>
              </a:rPr>
              <a:t>ことが</a:t>
            </a:r>
            <a:r>
              <a:rPr kumimoji="1" lang="en-US" altLang="ja-JP" sz="1200" kern="1200" dirty="0">
                <a:solidFill>
                  <a:schemeClr val="tx1"/>
                </a:solidFill>
                <a:effectLst/>
                <a:latin typeface="+mn-lt"/>
                <a:ea typeface="+mn-ea"/>
                <a:cs typeface="+mn-cs"/>
              </a:rPr>
              <a:t>IoT</a:t>
            </a:r>
            <a:r>
              <a:rPr kumimoji="1" lang="ja-JP" altLang="ja-JP" sz="1200" kern="1200" dirty="0">
                <a:solidFill>
                  <a:schemeClr val="tx1"/>
                </a:solidFill>
                <a:effectLst/>
                <a:latin typeface="+mn-lt"/>
                <a:ea typeface="+mn-ea"/>
                <a:cs typeface="+mn-cs"/>
              </a:rPr>
              <a:t>の中で重要な部分です。そのデータの</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大要素は　【</a:t>
            </a:r>
            <a:r>
              <a:rPr kumimoji="1" lang="en-US" altLang="ja-JP" sz="1200" kern="1200" dirty="0">
                <a:solidFill>
                  <a:schemeClr val="tx1"/>
                </a:solidFill>
                <a:effectLst/>
                <a:latin typeface="+mn-lt"/>
                <a:ea typeface="+mn-ea"/>
                <a:cs typeface="+mn-cs"/>
              </a:rPr>
              <a:t>ID</a:t>
            </a:r>
            <a:r>
              <a:rPr kumimoji="1" lang="ja-JP" altLang="ja-JP" sz="1200" kern="1200" dirty="0">
                <a:solidFill>
                  <a:schemeClr val="tx1"/>
                </a:solidFill>
                <a:effectLst/>
                <a:latin typeface="+mn-lt"/>
                <a:ea typeface="+mn-ea"/>
                <a:cs typeface="+mn-cs"/>
              </a:rPr>
              <a:t>】・【時間】・【データ】です。データ解析の７０％以をバラバラな時間をそろえる作業が行われています。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02B62B5-94C5-46E5-A293-7E7761F9C6FA}" type="slidenum">
              <a:rPr kumimoji="1" lang="ja-JP" altLang="en-US" smtClean="0"/>
              <a:t>10</a:t>
            </a:fld>
            <a:endParaRPr kumimoji="1" lang="ja-JP" altLang="en-US"/>
          </a:p>
        </p:txBody>
      </p:sp>
    </p:spTree>
    <p:extLst>
      <p:ext uri="{BB962C8B-B14F-4D97-AF65-F5344CB8AC3E}">
        <p14:creationId xmlns:p14="http://schemas.microsoft.com/office/powerpoint/2010/main" val="404803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すべてのモノがネットワークに繋がる時代ですが、</a:t>
            </a:r>
          </a:p>
          <a:p>
            <a:r>
              <a:rPr kumimoji="1" lang="ja-JP" altLang="en-US" dirty="0"/>
              <a:t>つなげる為の通信は、５</a:t>
            </a:r>
            <a:r>
              <a:rPr kumimoji="1" lang="en-US" altLang="ja-JP" dirty="0"/>
              <a:t>G</a:t>
            </a:r>
            <a:r>
              <a:rPr kumimoji="1" lang="ja-JP" altLang="en-US" dirty="0"/>
              <a:t>が主体となります。５</a:t>
            </a:r>
            <a:r>
              <a:rPr kumimoji="1" lang="en-US" altLang="ja-JP" dirty="0"/>
              <a:t>G</a:t>
            </a:r>
            <a:r>
              <a:rPr kumimoji="1" lang="ja-JP" altLang="en-US" dirty="0"/>
              <a:t>では、</a:t>
            </a:r>
          </a:p>
          <a:p>
            <a:r>
              <a:rPr kumimoji="1" lang="ja-JP" altLang="en-US" dirty="0"/>
              <a:t>大容量・低遅延の次世代通信を実現する為、１マイクロ秒以下の同期が必要。</a:t>
            </a:r>
          </a:p>
          <a:p>
            <a:r>
              <a:rPr kumimoji="1" lang="ja-JP" altLang="en-US" dirty="0"/>
              <a:t>すべての基地局には、</a:t>
            </a:r>
            <a:r>
              <a:rPr kumimoji="1" lang="en-US" altLang="ja-JP" dirty="0"/>
              <a:t>GNSS</a:t>
            </a:r>
            <a:r>
              <a:rPr kumimoji="1" lang="ja-JP" altLang="en-US" dirty="0"/>
              <a:t>受信機が内臓されています。たくさんの小型基地局が必要な屋内の対策が課題です。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02B62B5-94C5-46E5-A293-7E7761F9C6FA}" type="slidenum">
              <a:rPr kumimoji="1" lang="ja-JP" altLang="en-US" smtClean="0"/>
              <a:t>11</a:t>
            </a:fld>
            <a:endParaRPr kumimoji="1" lang="ja-JP" altLang="en-US"/>
          </a:p>
        </p:txBody>
      </p:sp>
    </p:spTree>
    <p:extLst>
      <p:ext uri="{BB962C8B-B14F-4D97-AF65-F5344CB8AC3E}">
        <p14:creationId xmlns:p14="http://schemas.microsoft.com/office/powerpoint/2010/main" val="201405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006E65-A801-47CB-8B0A-361FA220450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97B2839-CE2B-402C-AE18-D203E33BB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F447145-D5FB-47C4-9230-1E3FE08985C8}"/>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a16="http://schemas.microsoft.com/office/drawing/2014/main" id="{CFEBEC06-0C7F-453D-AA5B-030E7072C5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F8D67E-D6DE-41A8-B87F-02583CE6712C}"/>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346936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90EE87-CACC-40B2-A59E-67E7E16B5C8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2A11C1-2836-4BE7-A4A3-D6A01CBB2FA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8DA104D-9648-4D7D-98DA-4A4B92538AD6}"/>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a16="http://schemas.microsoft.com/office/drawing/2014/main" id="{F47BBBC9-5AE8-4435-B473-B367EADB01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B5C9EA-A360-4322-81EC-0AAAA591E088}"/>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167930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83C8D96-60FA-45BB-A787-2EFF2086D53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A775B5-E0B0-47EC-9E64-1CF799778BF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9B03FF-515C-4699-8479-F1D90725E432}"/>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a16="http://schemas.microsoft.com/office/drawing/2014/main" id="{5C856263-9AC6-4D0A-89A5-7397930A02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AD101B-6AC5-4D50-8E37-6F379697FAFC}"/>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89434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B16008-D7E3-4674-BD8F-08359AED234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0ACF70D-B2F5-4D1A-A1A5-D4AC8C0A792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B838C4B-1969-47E9-B711-C9596642410E}"/>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a16="http://schemas.microsoft.com/office/drawing/2014/main" id="{F423F39D-F094-4CEA-ACAF-218AC526CFA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E15CE0-F0E6-4570-A75C-D6554AC1F20B}"/>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2172384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69533-F1AC-4A69-A6C4-40260423249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786548-4E92-4450-8302-A35519E756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E300FA4-E886-4F92-B892-C54DB9E6B620}"/>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a16="http://schemas.microsoft.com/office/drawing/2014/main" id="{86D42F46-26A0-4140-9590-C136E9FB1C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3588BE9-9160-425D-A2EC-1595B39DB992}"/>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50038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3B866F-3131-4E37-BF73-399A5A011C6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991620-BE0B-4137-83F7-EE3A63DBD3A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AEDF056-8D5F-49C4-8CA7-AC21F9E19F9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3E0BA3D-709C-4F9C-977C-CAB535474AC4}"/>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6" name="フッター プレースホルダー 5">
            <a:extLst>
              <a:ext uri="{FF2B5EF4-FFF2-40B4-BE49-F238E27FC236}">
                <a16:creationId xmlns:a16="http://schemas.microsoft.com/office/drawing/2014/main" id="{1642263C-530F-4718-A69C-AEC379A3CB4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4924DEC-3FCC-4E51-950A-289DA9AEBC51}"/>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106353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C2CE09-F756-4785-BBB2-1F584DCDF3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B0BFB57-F4E9-47D8-964F-E638178C29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9BFDC1-D78E-46C1-9FAC-FB45D6497A7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340C02F-FFFD-4018-865A-5E4CC3313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529B214-CBA9-4210-BA64-5E711B6F0E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47A7EB2-C749-4D41-9C30-265239FBD1DE}"/>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8" name="フッター プレースホルダー 7">
            <a:extLst>
              <a:ext uri="{FF2B5EF4-FFF2-40B4-BE49-F238E27FC236}">
                <a16:creationId xmlns:a16="http://schemas.microsoft.com/office/drawing/2014/main" id="{4C0A9B63-379E-4BBD-B4C8-BB8B7387E24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A032CCB-C27E-4800-8F20-6FD08DD097B8}"/>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2998492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EE0CF3-57D7-4542-A050-1EFBF35A7B1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C5A0041-B2B8-4EB3-97BE-51C633963129}"/>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4" name="フッター プレースホルダー 3">
            <a:extLst>
              <a:ext uri="{FF2B5EF4-FFF2-40B4-BE49-F238E27FC236}">
                <a16:creationId xmlns:a16="http://schemas.microsoft.com/office/drawing/2014/main" id="{A0A99218-A280-4F12-A184-5DA9E83C3E1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C42A816-631B-4B6D-B872-F57D9A59BFB2}"/>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98610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B884E6A-DB69-4A9B-AE56-6A28C749C5D7}"/>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3" name="フッター プレースホルダー 2">
            <a:extLst>
              <a:ext uri="{FF2B5EF4-FFF2-40B4-BE49-F238E27FC236}">
                <a16:creationId xmlns:a16="http://schemas.microsoft.com/office/drawing/2014/main" id="{9725A0C8-CBBC-4830-9FD3-C82A3A80D5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80A91C3-EF15-4FD9-87BA-52D06D991E74}"/>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77902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937726-B664-47A1-8A28-BA605945A05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45D4AF7-2BD0-4B68-B2D7-487A656F8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025C60E-5C39-42DF-A5A9-7212184DB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E8E07D-180E-4A04-8B44-075EDD41A1DA}"/>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6" name="フッター プレースホルダー 5">
            <a:extLst>
              <a:ext uri="{FF2B5EF4-FFF2-40B4-BE49-F238E27FC236}">
                <a16:creationId xmlns:a16="http://schemas.microsoft.com/office/drawing/2014/main" id="{B64C587F-652D-40C6-AABB-A4353243523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B89437C-560A-4622-92E5-106ABCAF31A5}"/>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135956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A9F89C-AA88-49A7-9EE2-BDFCF970345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E932B22-0B1E-4E52-929A-E589E2D3C2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C788AFE-5B81-4B0D-952E-B2FFE2C85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6D7BC66-56BF-4DEB-A6B8-073895F4121B}"/>
              </a:ext>
            </a:extLst>
          </p:cNvPr>
          <p:cNvSpPr>
            <a:spLocks noGrp="1"/>
          </p:cNvSpPr>
          <p:nvPr>
            <p:ph type="dt" sz="half" idx="10"/>
          </p:nvPr>
        </p:nvSpPr>
        <p:spPr/>
        <p:txBody>
          <a:bodyPr/>
          <a:lstStyle/>
          <a:p>
            <a:fld id="{15A4CE0F-B549-4BCE-AC77-5596505FAE6B}" type="datetimeFigureOut">
              <a:rPr kumimoji="1" lang="ja-JP" altLang="en-US" smtClean="0"/>
              <a:t>2018/11/5</a:t>
            </a:fld>
            <a:endParaRPr kumimoji="1" lang="ja-JP" altLang="en-US"/>
          </a:p>
        </p:txBody>
      </p:sp>
      <p:sp>
        <p:nvSpPr>
          <p:cNvPr id="6" name="フッター プレースホルダー 5">
            <a:extLst>
              <a:ext uri="{FF2B5EF4-FFF2-40B4-BE49-F238E27FC236}">
                <a16:creationId xmlns:a16="http://schemas.microsoft.com/office/drawing/2014/main" id="{8763D14A-E4A5-4D71-9825-1428D7DB177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D6EAEA-E7BB-40D9-BAB3-BA0B12B6B3FF}"/>
              </a:ext>
            </a:extLst>
          </p:cNvPr>
          <p:cNvSpPr>
            <a:spLocks noGrp="1"/>
          </p:cNvSpPr>
          <p:nvPr>
            <p:ph type="sldNum" sz="quarter" idx="12"/>
          </p:nvPr>
        </p:nvSpPr>
        <p:spPr/>
        <p:txBody>
          <a:body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343506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3F700B0-2140-4DD7-A03D-A630953114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D6EF35D-405D-46E7-8F4F-FB0CBF4666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0D137F-690B-42B3-95EC-B4AD0CFAC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4CE0F-B549-4BCE-AC77-5596505FAE6B}" type="datetimeFigureOut">
              <a:rPr kumimoji="1" lang="ja-JP" altLang="en-US" smtClean="0"/>
              <a:t>2018/11/5</a:t>
            </a:fld>
            <a:endParaRPr kumimoji="1" lang="ja-JP" altLang="en-US"/>
          </a:p>
        </p:txBody>
      </p:sp>
      <p:sp>
        <p:nvSpPr>
          <p:cNvPr id="5" name="フッター プレースホルダー 4">
            <a:extLst>
              <a:ext uri="{FF2B5EF4-FFF2-40B4-BE49-F238E27FC236}">
                <a16:creationId xmlns:a16="http://schemas.microsoft.com/office/drawing/2014/main" id="{624A5E92-99F9-41B8-A53A-57A0E56E2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010AD31-2E79-4721-9901-30136E380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88BD9-959A-4295-ACC9-7319340BAF9C}" type="slidenum">
              <a:rPr kumimoji="1" lang="ja-JP" altLang="en-US" smtClean="0"/>
              <a:t>‹#›</a:t>
            </a:fld>
            <a:endParaRPr kumimoji="1" lang="ja-JP" altLang="en-US"/>
          </a:p>
        </p:txBody>
      </p:sp>
    </p:spTree>
    <p:extLst>
      <p:ext uri="{BB962C8B-B14F-4D97-AF65-F5344CB8AC3E}">
        <p14:creationId xmlns:p14="http://schemas.microsoft.com/office/powerpoint/2010/main" val="3536478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201C04C-78DD-4813-B700-9FC388A74809}"/>
              </a:ext>
            </a:extLst>
          </p:cNvPr>
          <p:cNvSpPr txBox="1"/>
          <p:nvPr/>
        </p:nvSpPr>
        <p:spPr>
          <a:xfrm>
            <a:off x="0" y="0"/>
            <a:ext cx="8079456" cy="769441"/>
          </a:xfrm>
          <a:prstGeom prst="rect">
            <a:avLst/>
          </a:prstGeom>
          <a:noFill/>
        </p:spPr>
        <p:txBody>
          <a:bodyPr wrap="none" rtlCol="0">
            <a:spAutoFit/>
          </a:bodyPr>
          <a:lstStyle/>
          <a:p>
            <a:r>
              <a:rPr lang="en-US" altLang="ja-JP" sz="4400" b="1" dirty="0">
                <a:latin typeface="Meiryo UI" panose="020B0604030504040204" pitchFamily="50" charset="-128"/>
                <a:ea typeface="Meiryo UI" panose="020B0604030504040204" pitchFamily="50" charset="-128"/>
              </a:rPr>
              <a:t>GNSS</a:t>
            </a:r>
            <a:r>
              <a:rPr lang="ja-JP" altLang="en-US" sz="4400" b="1" dirty="0">
                <a:latin typeface="Meiryo UI" panose="020B0604030504040204" pitchFamily="50" charset="-128"/>
                <a:ea typeface="Meiryo UI" panose="020B0604030504040204" pitchFamily="50" charset="-128"/>
              </a:rPr>
              <a:t>時刻同期の原理　</a:t>
            </a:r>
            <a:r>
              <a:rPr lang="en-US" altLang="ja-JP" sz="4400" b="1" dirty="0">
                <a:latin typeface="Meiryo UI" panose="020B0604030504040204" pitchFamily="50" charset="-128"/>
                <a:ea typeface="Meiryo UI" panose="020B0604030504040204" pitchFamily="50" charset="-128"/>
              </a:rPr>
              <a:t>(</a:t>
            </a:r>
            <a:r>
              <a:rPr lang="ja-JP" altLang="en-US" sz="4400" b="1" dirty="0">
                <a:latin typeface="Meiryo UI" panose="020B0604030504040204" pitchFamily="50" charset="-128"/>
                <a:ea typeface="Meiryo UI" panose="020B0604030504040204" pitchFamily="50" charset="-128"/>
              </a:rPr>
              <a:t>参考）</a:t>
            </a:r>
            <a:endParaRPr kumimoji="1" lang="ja-JP" altLang="en-US" sz="4400" b="1"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A59FB11-60F7-4697-B196-90A8217FA209}"/>
              </a:ext>
            </a:extLst>
          </p:cNvPr>
          <p:cNvPicPr>
            <a:picLocks noChangeAspect="1"/>
          </p:cNvPicPr>
          <p:nvPr/>
        </p:nvPicPr>
        <p:blipFill>
          <a:blip r:embed="rId2"/>
          <a:stretch>
            <a:fillRect/>
          </a:stretch>
        </p:blipFill>
        <p:spPr>
          <a:xfrm>
            <a:off x="143363" y="1327354"/>
            <a:ext cx="4107274" cy="4689987"/>
          </a:xfrm>
          <a:prstGeom prst="rect">
            <a:avLst/>
          </a:prstGeom>
        </p:spPr>
      </p:pic>
      <p:sp>
        <p:nvSpPr>
          <p:cNvPr id="5" name="テキスト ボックス 4">
            <a:extLst>
              <a:ext uri="{FF2B5EF4-FFF2-40B4-BE49-F238E27FC236}">
                <a16:creationId xmlns:a16="http://schemas.microsoft.com/office/drawing/2014/main" id="{0653ABA9-1FEA-4B29-AF13-5AAE50C839BF}"/>
              </a:ext>
            </a:extLst>
          </p:cNvPr>
          <p:cNvSpPr txBox="1"/>
          <p:nvPr/>
        </p:nvSpPr>
        <p:spPr>
          <a:xfrm>
            <a:off x="1260987" y="6319685"/>
            <a:ext cx="2340705" cy="369332"/>
          </a:xfrm>
          <a:prstGeom prst="rect">
            <a:avLst/>
          </a:prstGeom>
          <a:noFill/>
        </p:spPr>
        <p:txBody>
          <a:bodyPr wrap="none" rtlCol="0">
            <a:spAutoFit/>
          </a:bodyPr>
          <a:lstStyle/>
          <a:p>
            <a:r>
              <a:rPr kumimoji="1" lang="en-US" altLang="ja-JP" dirty="0"/>
              <a:t>JAXA</a:t>
            </a:r>
            <a:r>
              <a:rPr kumimoji="1" lang="ja-JP" altLang="en-US" dirty="0"/>
              <a:t>」資料より抜粋</a:t>
            </a:r>
          </a:p>
        </p:txBody>
      </p:sp>
      <p:sp>
        <p:nvSpPr>
          <p:cNvPr id="6" name="テキスト ボックス 5">
            <a:extLst>
              <a:ext uri="{FF2B5EF4-FFF2-40B4-BE49-F238E27FC236}">
                <a16:creationId xmlns:a16="http://schemas.microsoft.com/office/drawing/2014/main" id="{14A6F2A3-1744-45EF-9C45-69217980D4DE}"/>
              </a:ext>
            </a:extLst>
          </p:cNvPr>
          <p:cNvSpPr txBox="1"/>
          <p:nvPr/>
        </p:nvSpPr>
        <p:spPr>
          <a:xfrm>
            <a:off x="4336026" y="862781"/>
            <a:ext cx="7855974" cy="5632311"/>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①　衛星～受信機間の距離</a:t>
            </a:r>
            <a:r>
              <a:rPr lang="ja-JP" altLang="en-US" sz="2000" dirty="0">
                <a:latin typeface="Meiryo UI" panose="020B0604030504040204" pitchFamily="50" charset="-128"/>
                <a:ea typeface="Meiryo UI" panose="020B0604030504040204" pitchFamily="50" charset="-128"/>
              </a:rPr>
              <a:t>（疑似距離）を測定</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②　衛星を出発した時刻と受信機が受信した時刻に時間差を計測　</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することで疑似距離が得られる。</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③　</a:t>
            </a:r>
            <a:r>
              <a:rPr lang="en-US" altLang="ja-JP" sz="2000" dirty="0">
                <a:latin typeface="Meiryo UI" panose="020B0604030504040204" pitchFamily="50" charset="-128"/>
                <a:ea typeface="Meiryo UI" panose="020B0604030504040204" pitchFamily="50" charset="-128"/>
              </a:rPr>
              <a:t>GNSS</a:t>
            </a:r>
            <a:r>
              <a:rPr lang="ja-JP" altLang="en-US" sz="2000" dirty="0">
                <a:latin typeface="Meiryo UI" panose="020B0604030504040204" pitchFamily="50" charset="-128"/>
                <a:ea typeface="Meiryo UI" panose="020B0604030504040204" pitchFamily="50" charset="-128"/>
              </a:rPr>
              <a:t>衛星側は原子時計が搭載され、常に高精度に</a:t>
            </a:r>
            <a:r>
              <a:rPr kumimoji="1" lang="ja-JP" altLang="en-US" sz="2000" dirty="0">
                <a:latin typeface="Meiryo UI" panose="020B0604030504040204" pitchFamily="50" charset="-128"/>
                <a:ea typeface="Meiryo UI" panose="020B0604030504040204" pitchFamily="50" charset="-128"/>
              </a:rPr>
              <a:t>保たれて</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いる。</a:t>
            </a:r>
            <a:endParaRPr kumimoji="1"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③　受信機の時計は、安価なクロックであり、衛星時刻</a:t>
            </a:r>
            <a:r>
              <a:rPr lang="ja-JP" altLang="en-US" sz="2000" dirty="0">
                <a:latin typeface="Meiryo UI" panose="020B0604030504040204" pitchFamily="50" charset="-128"/>
                <a:ea typeface="Meiryo UI" panose="020B0604030504040204" pitchFamily="50" charset="-128"/>
              </a:rPr>
              <a:t>と同期し</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ていない。解を解いて、クロックを同期させる。</a:t>
            </a:r>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3</a:t>
            </a:r>
            <a:r>
              <a:rPr kumimoji="1" lang="ja-JP" altLang="en-US" sz="2000" dirty="0">
                <a:latin typeface="Meiryo UI" panose="020B0604030504040204" pitchFamily="50" charset="-128"/>
                <a:ea typeface="Meiryo UI" panose="020B0604030504040204" pitchFamily="50" charset="-128"/>
              </a:rPr>
              <a:t>次元位置⇒</a:t>
            </a:r>
            <a:r>
              <a:rPr kumimoji="1" lang="en-US" altLang="ja-JP" sz="2000" dirty="0">
                <a:latin typeface="Meiryo UI" panose="020B0604030504040204" pitchFamily="50" charset="-128"/>
                <a:ea typeface="Meiryo UI" panose="020B0604030504040204" pitchFamily="50" charset="-128"/>
              </a:rPr>
              <a:t>4</a:t>
            </a:r>
            <a:r>
              <a:rPr kumimoji="1" lang="ja-JP" altLang="en-US" sz="2000" dirty="0" err="1">
                <a:latin typeface="Meiryo UI" panose="020B0604030504040204" pitchFamily="50" charset="-128"/>
                <a:ea typeface="Meiryo UI" panose="020B0604030504040204" pitchFamily="50" charset="-128"/>
              </a:rPr>
              <a:t>つの</a:t>
            </a:r>
            <a:r>
              <a:rPr kumimoji="1" lang="ja-JP" altLang="en-US" sz="2000" dirty="0">
                <a:latin typeface="Meiryo UI" panose="020B0604030504040204" pitchFamily="50" charset="-128"/>
                <a:ea typeface="Meiryo UI" panose="020B0604030504040204" pitchFamily="50" charset="-128"/>
              </a:rPr>
              <a:t>衛星の疑似距離（</a:t>
            </a:r>
            <a:r>
              <a:rPr kumimoji="1" lang="en-US" altLang="ja-JP" sz="2000" dirty="0" err="1">
                <a:latin typeface="Meiryo UI" panose="020B0604030504040204" pitchFamily="50" charset="-128"/>
                <a:ea typeface="Meiryo UI" panose="020B0604030504040204" pitchFamily="50" charset="-128"/>
              </a:rPr>
              <a:t>X,Y,Z,</a:t>
            </a:r>
            <a:r>
              <a:rPr kumimoji="1" lang="en-US" altLang="ja-JP" sz="2000" dirty="0" err="1">
                <a:solidFill>
                  <a:srgbClr val="C00000"/>
                </a:solidFill>
                <a:latin typeface="Meiryo UI" panose="020B0604030504040204" pitchFamily="50" charset="-128"/>
                <a:ea typeface="Meiryo UI" panose="020B0604030504040204" pitchFamily="50" charset="-128"/>
              </a:rPr>
              <a:t>t</a:t>
            </a:r>
            <a:r>
              <a:rPr kumimoji="1" lang="en-US" altLang="ja-JP" sz="2000" dirty="0">
                <a:latin typeface="Meiryo UI" panose="020B0604030504040204" pitchFamily="50" charset="-128"/>
                <a:ea typeface="Meiryo UI" panose="020B0604030504040204" pitchFamily="50" charset="-128"/>
              </a:rPr>
              <a:t>)</a:t>
            </a:r>
          </a:p>
          <a:p>
            <a:r>
              <a:rPr lang="ja-JP" altLang="en-US" sz="2000" dirty="0">
                <a:latin typeface="Meiryo UI" panose="020B0604030504040204" pitchFamily="50" charset="-128"/>
                <a:ea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rPr>
              <a:t>2</a:t>
            </a:r>
            <a:r>
              <a:rPr lang="ja-JP" altLang="en-US" sz="2000" dirty="0">
                <a:latin typeface="Meiryo UI" panose="020B0604030504040204" pitchFamily="50" charset="-128"/>
                <a:ea typeface="Meiryo UI" panose="020B0604030504040204" pitchFamily="50" charset="-128"/>
              </a:rPr>
              <a:t>次元位置⇒</a:t>
            </a:r>
            <a:r>
              <a:rPr lang="en-US" altLang="ja-JP" sz="2000" dirty="0">
                <a:latin typeface="Meiryo UI" panose="020B0604030504040204" pitchFamily="50" charset="-128"/>
                <a:ea typeface="Meiryo UI" panose="020B0604030504040204" pitchFamily="50" charset="-128"/>
              </a:rPr>
              <a:t>3</a:t>
            </a:r>
            <a:r>
              <a:rPr lang="ja-JP" altLang="en-US" sz="2000" dirty="0" err="1">
                <a:latin typeface="Meiryo UI" panose="020B0604030504040204" pitchFamily="50" charset="-128"/>
                <a:ea typeface="Meiryo UI" panose="020B0604030504040204" pitchFamily="50" charset="-128"/>
              </a:rPr>
              <a:t>つの</a:t>
            </a:r>
            <a:r>
              <a:rPr lang="ja-JP" altLang="en-US" sz="2000" dirty="0">
                <a:latin typeface="Meiryo UI" panose="020B0604030504040204" pitchFamily="50" charset="-128"/>
                <a:ea typeface="Meiryo UI" panose="020B0604030504040204" pitchFamily="50" charset="-128"/>
              </a:rPr>
              <a:t>衛星の疑似距離（</a:t>
            </a:r>
            <a:r>
              <a:rPr lang="en-US" altLang="ja-JP" sz="2000" dirty="0" err="1">
                <a:latin typeface="Meiryo UI" panose="020B0604030504040204" pitchFamily="50" charset="-128"/>
                <a:ea typeface="Meiryo UI" panose="020B0604030504040204" pitchFamily="50" charset="-128"/>
              </a:rPr>
              <a:t>X,T,</a:t>
            </a:r>
            <a:r>
              <a:rPr lang="en-US" altLang="ja-JP" sz="2000" dirty="0" err="1">
                <a:solidFill>
                  <a:srgbClr val="C00000"/>
                </a:solidFill>
                <a:latin typeface="Meiryo UI" panose="020B0604030504040204" pitchFamily="50" charset="-128"/>
                <a:ea typeface="Meiryo UI" panose="020B0604030504040204" pitchFamily="50" charset="-128"/>
              </a:rPr>
              <a:t>t</a:t>
            </a:r>
            <a:r>
              <a:rPr lang="en-US" altLang="ja-JP" sz="2000" dirty="0">
                <a:latin typeface="Meiryo UI" panose="020B0604030504040204" pitchFamily="50" charset="-128"/>
                <a:ea typeface="Meiryo UI" panose="020B0604030504040204" pitchFamily="50" charset="-128"/>
              </a:rPr>
              <a:t>)</a:t>
            </a:r>
          </a:p>
          <a:p>
            <a:r>
              <a:rPr kumimoji="1" lang="ja-JP" altLang="en-US"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上記の方程式を解くために、時間（ｔ）も未確定要素として</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含まれ、解を解くことで（ｔ）が確定。</a:t>
            </a:r>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④　クロック同期後は、時刻を得るためには１衛星のみ利用</a:t>
            </a:r>
            <a:endParaRPr kumimoji="1"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b="1" dirty="0">
                <a:solidFill>
                  <a:srgbClr val="C00000"/>
                </a:solidFill>
                <a:latin typeface="Meiryo UI" panose="020B0604030504040204" pitchFamily="50" charset="-128"/>
                <a:ea typeface="Meiryo UI" panose="020B0604030504040204" pitchFamily="50" charset="-128"/>
              </a:rPr>
              <a:t>⑤　</a:t>
            </a:r>
            <a:r>
              <a:rPr kumimoji="1" lang="en-US" altLang="ja-JP" sz="2000" b="1" dirty="0">
                <a:solidFill>
                  <a:srgbClr val="C00000"/>
                </a:solidFill>
                <a:latin typeface="Meiryo UI" panose="020B0604030504040204" pitchFamily="50" charset="-128"/>
                <a:ea typeface="Meiryo UI" panose="020B0604030504040204" pitchFamily="50" charset="-128"/>
              </a:rPr>
              <a:t>GNSS</a:t>
            </a:r>
            <a:r>
              <a:rPr kumimoji="1" lang="ja-JP" altLang="en-US" sz="2000" b="1" dirty="0">
                <a:solidFill>
                  <a:srgbClr val="C00000"/>
                </a:solidFill>
                <a:latin typeface="Meiryo UI" panose="020B0604030504040204" pitchFamily="50" charset="-128"/>
                <a:ea typeface="Meiryo UI" panose="020B0604030504040204" pitchFamily="50" charset="-128"/>
              </a:rPr>
              <a:t>受信機からは、</a:t>
            </a:r>
            <a:r>
              <a:rPr kumimoji="1" lang="en-US" altLang="ja-JP" sz="2000" b="1" dirty="0">
                <a:solidFill>
                  <a:srgbClr val="C00000"/>
                </a:solidFill>
                <a:latin typeface="Meiryo UI" panose="020B0604030504040204" pitchFamily="50" charset="-128"/>
                <a:ea typeface="Meiryo UI" panose="020B0604030504040204" pitchFamily="50" charset="-128"/>
              </a:rPr>
              <a:t>PPS(</a:t>
            </a:r>
            <a:r>
              <a:rPr kumimoji="1" lang="ja-JP" altLang="en-US" sz="2000" b="1" dirty="0">
                <a:solidFill>
                  <a:srgbClr val="C00000"/>
                </a:solidFill>
                <a:latin typeface="Meiryo UI" panose="020B0604030504040204" pitchFamily="50" charset="-128"/>
                <a:ea typeface="Meiryo UI" panose="020B0604030504040204" pitchFamily="50" charset="-128"/>
              </a:rPr>
              <a:t>パルス）信号出力＝衛星同期タイミング</a:t>
            </a:r>
          </a:p>
        </p:txBody>
      </p:sp>
      <p:pic>
        <p:nvPicPr>
          <p:cNvPr id="7" name="図 6">
            <a:extLst>
              <a:ext uri="{FF2B5EF4-FFF2-40B4-BE49-F238E27FC236}">
                <a16:creationId xmlns:a16="http://schemas.microsoft.com/office/drawing/2014/main" id="{8F36F9A9-28A4-4B7E-933D-1248041FED32}"/>
              </a:ext>
            </a:extLst>
          </p:cNvPr>
          <p:cNvPicPr>
            <a:picLocks noChangeAspect="1"/>
          </p:cNvPicPr>
          <p:nvPr/>
        </p:nvPicPr>
        <p:blipFill>
          <a:blip r:embed="rId3"/>
          <a:stretch>
            <a:fillRect/>
          </a:stretch>
        </p:blipFill>
        <p:spPr>
          <a:xfrm>
            <a:off x="5198807" y="1378188"/>
            <a:ext cx="6404794" cy="405170"/>
          </a:xfrm>
          <a:prstGeom prst="rect">
            <a:avLst/>
          </a:prstGeom>
        </p:spPr>
      </p:pic>
    </p:spTree>
    <p:extLst>
      <p:ext uri="{BB962C8B-B14F-4D97-AF65-F5344CB8AC3E}">
        <p14:creationId xmlns:p14="http://schemas.microsoft.com/office/powerpoint/2010/main" val="379398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2540065-1A3D-46CE-BD98-9C60E364DF59}"/>
              </a:ext>
            </a:extLst>
          </p:cNvPr>
          <p:cNvSpPr txBox="1"/>
          <p:nvPr/>
        </p:nvSpPr>
        <p:spPr>
          <a:xfrm>
            <a:off x="265671" y="88525"/>
            <a:ext cx="9398727" cy="769441"/>
          </a:xfrm>
          <a:prstGeom prst="rect">
            <a:avLst/>
          </a:prstGeom>
          <a:noFill/>
        </p:spPr>
        <p:txBody>
          <a:bodyPr wrap="none" rtlCol="0">
            <a:spAutoFit/>
          </a:bodyPr>
          <a:lstStyle/>
          <a:p>
            <a:r>
              <a:rPr lang="ja-JP" altLang="en-US" sz="4400" b="1" dirty="0">
                <a:solidFill>
                  <a:srgbClr val="C00000"/>
                </a:solidFill>
                <a:latin typeface="Meiryo UI" panose="020B0604030504040204" pitchFamily="50" charset="-128"/>
                <a:ea typeface="Meiryo UI" panose="020B0604030504040204" pitchFamily="50" charset="-128"/>
              </a:rPr>
              <a:t>高精度時刻同期はだれが必要なのか</a:t>
            </a:r>
            <a:r>
              <a:rPr kumimoji="1" lang="ja-JP" altLang="en-US" sz="4400" b="1" dirty="0">
                <a:solidFill>
                  <a:srgbClr val="C00000"/>
                </a:solidFill>
                <a:latin typeface="Meiryo UI" panose="020B0604030504040204" pitchFamily="50" charset="-128"/>
                <a:ea typeface="Meiryo UI" panose="020B0604030504040204" pitchFamily="50" charset="-128"/>
              </a:rPr>
              <a:t>？</a:t>
            </a:r>
          </a:p>
        </p:txBody>
      </p:sp>
      <p:sp>
        <p:nvSpPr>
          <p:cNvPr id="8" name="テキスト ボックス 7">
            <a:extLst>
              <a:ext uri="{FF2B5EF4-FFF2-40B4-BE49-F238E27FC236}">
                <a16:creationId xmlns:a16="http://schemas.microsoft.com/office/drawing/2014/main" id="{F9754D55-7232-4EEE-A5EA-61B7E6790E30}"/>
              </a:ext>
            </a:extLst>
          </p:cNvPr>
          <p:cNvSpPr txBox="1"/>
          <p:nvPr/>
        </p:nvSpPr>
        <p:spPr>
          <a:xfrm>
            <a:off x="2124189" y="1876905"/>
            <a:ext cx="9938657" cy="1015663"/>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大容量・低遅延の次世代通信を実現する為、１マイクロ秒以下の同期が必要。</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すべての基地局には、</a:t>
            </a:r>
            <a:r>
              <a:rPr kumimoji="1" lang="en-US" altLang="ja-JP" sz="2000" dirty="0">
                <a:latin typeface="Meiryo UI" panose="020B0604030504040204" pitchFamily="50" charset="-128"/>
                <a:ea typeface="Meiryo UI" panose="020B0604030504040204" pitchFamily="50" charset="-128"/>
              </a:rPr>
              <a:t>GNSS</a:t>
            </a:r>
            <a:r>
              <a:rPr kumimoji="1" lang="ja-JP" altLang="en-US" sz="2000" dirty="0">
                <a:latin typeface="Meiryo UI" panose="020B0604030504040204" pitchFamily="50" charset="-128"/>
                <a:ea typeface="Meiryo UI" panose="020B0604030504040204" pitchFamily="50" charset="-128"/>
              </a:rPr>
              <a:t>受信機が内臓されています。たくさんの小型基地局が必要な屋内の対策が課題です。</a:t>
            </a:r>
          </a:p>
        </p:txBody>
      </p:sp>
      <p:sp>
        <p:nvSpPr>
          <p:cNvPr id="9" name="テキスト ボックス 8">
            <a:extLst>
              <a:ext uri="{FF2B5EF4-FFF2-40B4-BE49-F238E27FC236}">
                <a16:creationId xmlns:a16="http://schemas.microsoft.com/office/drawing/2014/main" id="{F2C65586-A779-46E3-BCC4-1C250E227D54}"/>
              </a:ext>
            </a:extLst>
          </p:cNvPr>
          <p:cNvSpPr txBox="1"/>
          <p:nvPr/>
        </p:nvSpPr>
        <p:spPr>
          <a:xfrm>
            <a:off x="134574" y="3910535"/>
            <a:ext cx="2111475" cy="954107"/>
          </a:xfrm>
          <a:prstGeom prst="rect">
            <a:avLst/>
          </a:prstGeom>
          <a:noFill/>
        </p:spPr>
        <p:txBody>
          <a:bodyPr wrap="none" rtlCol="0">
            <a:spAutoFit/>
          </a:bodyPr>
          <a:lstStyle/>
          <a:p>
            <a:r>
              <a:rPr kumimoji="1" lang="ja-JP" altLang="en-US" sz="2800" b="1" dirty="0">
                <a:solidFill>
                  <a:srgbClr val="C00000"/>
                </a:solidFill>
                <a:latin typeface="Meiryo UI" panose="020B0604030504040204" pitchFamily="50" charset="-128"/>
                <a:ea typeface="Meiryo UI" panose="020B0604030504040204" pitchFamily="50" charset="-128"/>
              </a:rPr>
              <a:t>建物</a:t>
            </a:r>
            <a:endParaRPr kumimoji="1" lang="en-US" altLang="ja-JP" sz="2800" b="1" dirty="0">
              <a:solidFill>
                <a:srgbClr val="C00000"/>
              </a:solidFill>
              <a:latin typeface="Meiryo UI" panose="020B0604030504040204" pitchFamily="50" charset="-128"/>
              <a:ea typeface="Meiryo UI" panose="020B0604030504040204" pitchFamily="50" charset="-128"/>
            </a:endParaRPr>
          </a:p>
          <a:p>
            <a:r>
              <a:rPr lang="ja-JP" altLang="en-US" sz="2800" b="1" dirty="0">
                <a:solidFill>
                  <a:srgbClr val="C00000"/>
                </a:solidFill>
                <a:latin typeface="Meiryo UI" panose="020B0604030504040204" pitchFamily="50" charset="-128"/>
                <a:ea typeface="Meiryo UI" panose="020B0604030504040204" pitchFamily="50" charset="-128"/>
              </a:rPr>
              <a:t>健全性モニタ</a:t>
            </a:r>
            <a:endParaRPr kumimoji="1" lang="en-US" altLang="ja-JP" sz="2800" b="1" dirty="0">
              <a:solidFill>
                <a:srgbClr val="C00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24E831BC-B86C-451A-997F-324381BC11FE}"/>
              </a:ext>
            </a:extLst>
          </p:cNvPr>
          <p:cNvSpPr txBox="1"/>
          <p:nvPr/>
        </p:nvSpPr>
        <p:spPr>
          <a:xfrm>
            <a:off x="103239" y="6433206"/>
            <a:ext cx="3042821" cy="461665"/>
          </a:xfrm>
          <a:prstGeom prst="rect">
            <a:avLst/>
          </a:prstGeom>
          <a:noFill/>
        </p:spPr>
        <p:txBody>
          <a:bodyPr wrap="none" rtlCol="0">
            <a:spAutoFit/>
          </a:bodyPr>
          <a:lstStyle/>
          <a:p>
            <a:r>
              <a:rPr lang="ja-JP" altLang="en-US" sz="2400" b="1" dirty="0">
                <a:solidFill>
                  <a:srgbClr val="C00000"/>
                </a:solidFill>
                <a:latin typeface="Meiryo UI" panose="020B0604030504040204" pitchFamily="50" charset="-128"/>
                <a:ea typeface="Meiryo UI" panose="020B0604030504040204" pitchFamily="50" charset="-128"/>
              </a:rPr>
              <a:t>エッジコンピューティング</a:t>
            </a:r>
            <a:endParaRPr kumimoji="1" lang="en-US" altLang="ja-JP" sz="2400" b="1" dirty="0">
              <a:solidFill>
                <a:srgbClr val="C00000"/>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E7952AFB-8AB4-403A-81DF-9C7B2546C419}"/>
              </a:ext>
            </a:extLst>
          </p:cNvPr>
          <p:cNvSpPr/>
          <p:nvPr/>
        </p:nvSpPr>
        <p:spPr>
          <a:xfrm>
            <a:off x="643451" y="2057970"/>
            <a:ext cx="1151277" cy="584775"/>
          </a:xfrm>
          <a:prstGeom prst="rect">
            <a:avLst/>
          </a:prstGeom>
        </p:spPr>
        <p:txBody>
          <a:bodyPr wrap="none">
            <a:spAutoFit/>
          </a:bodyPr>
          <a:lstStyle/>
          <a:p>
            <a:r>
              <a:rPr lang="ja-JP" altLang="en-US" sz="3200" b="1" dirty="0">
                <a:solidFill>
                  <a:srgbClr val="C00000"/>
                </a:solidFill>
                <a:latin typeface="Meiryo UI" panose="020B0604030504040204" pitchFamily="50" charset="-128"/>
                <a:ea typeface="Meiryo UI" panose="020B0604030504040204" pitchFamily="50" charset="-128"/>
              </a:rPr>
              <a:t>５</a:t>
            </a:r>
            <a:r>
              <a:rPr lang="en-US" altLang="ja-JP" sz="3200" b="1" dirty="0">
                <a:solidFill>
                  <a:srgbClr val="C00000"/>
                </a:solidFill>
                <a:latin typeface="Meiryo UI" panose="020B0604030504040204" pitchFamily="50" charset="-128"/>
                <a:ea typeface="Meiryo UI" panose="020B0604030504040204" pitchFamily="50" charset="-128"/>
              </a:rPr>
              <a:t>G</a:t>
            </a:r>
            <a:r>
              <a:rPr lang="ja-JP" altLang="en-US" sz="2800" b="1" dirty="0">
                <a:solidFill>
                  <a:srgbClr val="C00000"/>
                </a:solidFill>
                <a:latin typeface="Meiryo UI" panose="020B0604030504040204" pitchFamily="50" charset="-128"/>
                <a:ea typeface="Meiryo UI" panose="020B0604030504040204" pitchFamily="50" charset="-128"/>
              </a:rPr>
              <a:t>　</a:t>
            </a:r>
            <a:endParaRPr lang="ja-JP" altLang="en-US" sz="3200" dirty="0">
              <a:solidFill>
                <a:srgbClr val="C00000"/>
              </a:solidFill>
            </a:endParaRPr>
          </a:p>
        </p:txBody>
      </p:sp>
      <p:sp>
        <p:nvSpPr>
          <p:cNvPr id="14" name="テキスト ボックス 13">
            <a:extLst>
              <a:ext uri="{FF2B5EF4-FFF2-40B4-BE49-F238E27FC236}">
                <a16:creationId xmlns:a16="http://schemas.microsoft.com/office/drawing/2014/main" id="{1B72526A-CB17-4540-B755-78C7272154F4}"/>
              </a:ext>
            </a:extLst>
          </p:cNvPr>
          <p:cNvSpPr txBox="1"/>
          <p:nvPr/>
        </p:nvSpPr>
        <p:spPr>
          <a:xfrm>
            <a:off x="2168735" y="4055996"/>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様々なセンサーがビル内に設置されます。特に地震大国の我が国では、耐震対策を施したビルが</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増加しています。現在、過去の振動センサーによる変位データによるビルの健全性を示す情報提供</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は、借主、投資家に対して非常に重要。層間変位を計測するために時刻同期は必須。</a:t>
            </a:r>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BCBD84FB-AF01-4DCC-A2BE-906D76636393}"/>
              </a:ext>
            </a:extLst>
          </p:cNvPr>
          <p:cNvSpPr txBox="1"/>
          <p:nvPr/>
        </p:nvSpPr>
        <p:spPr>
          <a:xfrm>
            <a:off x="6011475" y="6457890"/>
            <a:ext cx="1467068" cy="400110"/>
          </a:xfrm>
          <a:prstGeom prst="rect">
            <a:avLst/>
          </a:prstGeom>
          <a:noFill/>
        </p:spPr>
        <p:txBody>
          <a:bodyPr wrap="none" rtlCol="0">
            <a:spAutoFit/>
          </a:bodyPr>
          <a:lstStyle/>
          <a:p>
            <a:r>
              <a:rPr kumimoji="1" lang="ja-JP" altLang="en-US" sz="2000" b="1" dirty="0">
                <a:solidFill>
                  <a:srgbClr val="C00000"/>
                </a:solidFill>
                <a:latin typeface="Meiryo UI" panose="020B0604030504040204" pitchFamily="50" charset="-128"/>
                <a:ea typeface="Meiryo UI" panose="020B0604030504040204" pitchFamily="50" charset="-128"/>
              </a:rPr>
              <a:t>次世代放送</a:t>
            </a:r>
            <a:endParaRPr kumimoji="1" lang="en-US" altLang="ja-JP" sz="2000" b="1" dirty="0">
              <a:solidFill>
                <a:srgbClr val="C00000"/>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C7FBD472-2FEE-4630-BE70-664BD65F9A77}"/>
              </a:ext>
            </a:extLst>
          </p:cNvPr>
          <p:cNvSpPr txBox="1"/>
          <p:nvPr/>
        </p:nvSpPr>
        <p:spPr>
          <a:xfrm>
            <a:off x="51620" y="2875499"/>
            <a:ext cx="1803699" cy="461665"/>
          </a:xfrm>
          <a:prstGeom prst="rect">
            <a:avLst/>
          </a:prstGeom>
          <a:noFill/>
        </p:spPr>
        <p:txBody>
          <a:bodyPr wrap="none" rtlCol="0">
            <a:spAutoFit/>
          </a:bodyPr>
          <a:lstStyle/>
          <a:p>
            <a:r>
              <a:rPr lang="ja-JP" altLang="en-US" sz="2400" b="1" dirty="0">
                <a:solidFill>
                  <a:srgbClr val="C00000"/>
                </a:solidFill>
                <a:latin typeface="Meiryo UI" panose="020B0604030504040204" pitchFamily="50" charset="-128"/>
                <a:ea typeface="Meiryo UI" panose="020B0604030504040204" pitchFamily="50" charset="-128"/>
              </a:rPr>
              <a:t>スマート工場</a:t>
            </a:r>
            <a:endParaRPr kumimoji="1" lang="en-US" altLang="ja-JP" sz="2400" b="1" dirty="0">
              <a:solidFill>
                <a:srgbClr val="C00000"/>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E2CE4D14-CC5D-4851-A2E0-FDC609C77B52}"/>
              </a:ext>
            </a:extLst>
          </p:cNvPr>
          <p:cNvSpPr txBox="1"/>
          <p:nvPr/>
        </p:nvSpPr>
        <p:spPr>
          <a:xfrm>
            <a:off x="3584959" y="6457890"/>
            <a:ext cx="1781257" cy="400110"/>
          </a:xfrm>
          <a:prstGeom prst="rect">
            <a:avLst/>
          </a:prstGeom>
          <a:noFill/>
        </p:spPr>
        <p:txBody>
          <a:bodyPr wrap="none" rtlCol="0">
            <a:spAutoFit/>
          </a:bodyPr>
          <a:lstStyle/>
          <a:p>
            <a:r>
              <a:rPr lang="ja-JP" altLang="en-US" sz="2000" b="1" dirty="0">
                <a:solidFill>
                  <a:srgbClr val="C00000"/>
                </a:solidFill>
                <a:latin typeface="Meiryo UI" panose="020B0604030504040204" pitchFamily="50" charset="-128"/>
                <a:ea typeface="Meiryo UI" panose="020B0604030504040204" pitchFamily="50" charset="-128"/>
              </a:rPr>
              <a:t>スマートグリッド</a:t>
            </a:r>
            <a:endParaRPr kumimoji="1" lang="en-US" altLang="ja-JP" sz="2000" b="1" dirty="0">
              <a:solidFill>
                <a:srgbClr val="C00000"/>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EFCAA40C-9681-4C0D-BBDC-D3E0F57AFCBE}"/>
              </a:ext>
            </a:extLst>
          </p:cNvPr>
          <p:cNvSpPr txBox="1"/>
          <p:nvPr/>
        </p:nvSpPr>
        <p:spPr>
          <a:xfrm>
            <a:off x="140829" y="5288340"/>
            <a:ext cx="2351648" cy="1015663"/>
          </a:xfrm>
          <a:prstGeom prst="rect">
            <a:avLst/>
          </a:prstGeom>
          <a:noFill/>
        </p:spPr>
        <p:txBody>
          <a:bodyPr wrap="square" rtlCol="0">
            <a:spAutoFit/>
          </a:bodyPr>
          <a:lstStyle/>
          <a:p>
            <a:r>
              <a:rPr lang="ja-JP" altLang="en-US" sz="2000" b="1" dirty="0">
                <a:solidFill>
                  <a:srgbClr val="C00000"/>
                </a:solidFill>
                <a:latin typeface="Meiryo UI" panose="020B0604030504040204" pitchFamily="50" charset="-128"/>
                <a:ea typeface="Meiryo UI" panose="020B0604030504040204" pitchFamily="50" charset="-128"/>
              </a:rPr>
              <a:t>決済</a:t>
            </a:r>
            <a:endParaRPr lang="en-US" altLang="ja-JP" sz="2000" b="1" dirty="0">
              <a:solidFill>
                <a:srgbClr val="C00000"/>
              </a:solidFill>
              <a:latin typeface="Meiryo UI" panose="020B0604030504040204" pitchFamily="50" charset="-128"/>
              <a:ea typeface="Meiryo UI" panose="020B0604030504040204" pitchFamily="50" charset="-128"/>
            </a:endParaRPr>
          </a:p>
          <a:p>
            <a:r>
              <a:rPr kumimoji="1" lang="ja-JP" altLang="en-US" sz="2000" b="1" dirty="0">
                <a:solidFill>
                  <a:srgbClr val="C00000"/>
                </a:solidFill>
                <a:latin typeface="Meiryo UI" panose="020B0604030504040204" pitchFamily="50" charset="-128"/>
                <a:ea typeface="Meiryo UI" panose="020B0604030504040204" pitchFamily="50" charset="-128"/>
              </a:rPr>
              <a:t>高頻度取引</a:t>
            </a:r>
            <a:endParaRPr kumimoji="1" lang="en-US" altLang="ja-JP" sz="2000" b="1" dirty="0">
              <a:solidFill>
                <a:srgbClr val="C00000"/>
              </a:solidFill>
              <a:latin typeface="Meiryo UI" panose="020B0604030504040204" pitchFamily="50" charset="-128"/>
              <a:ea typeface="Meiryo UI" panose="020B0604030504040204" pitchFamily="50" charset="-128"/>
            </a:endParaRPr>
          </a:p>
          <a:p>
            <a:r>
              <a:rPr lang="ja-JP" altLang="en-US" sz="2000" b="1" dirty="0">
                <a:solidFill>
                  <a:srgbClr val="C00000"/>
                </a:solidFill>
                <a:latin typeface="Meiryo UI" panose="020B0604030504040204" pitchFamily="50" charset="-128"/>
                <a:ea typeface="Meiryo UI" panose="020B0604030504040204" pitchFamily="50" charset="-128"/>
              </a:rPr>
              <a:t>ブロックチェーン</a:t>
            </a:r>
            <a:endParaRPr kumimoji="1" lang="en-US" altLang="ja-JP" sz="2000" b="1" dirty="0">
              <a:solidFill>
                <a:srgbClr val="C0000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9DBEAFCD-15BE-4C15-9D59-23DBA35FE2C0}"/>
              </a:ext>
            </a:extLst>
          </p:cNvPr>
          <p:cNvSpPr txBox="1"/>
          <p:nvPr/>
        </p:nvSpPr>
        <p:spPr>
          <a:xfrm>
            <a:off x="644267" y="1183266"/>
            <a:ext cx="972702" cy="584775"/>
          </a:xfrm>
          <a:prstGeom prst="rect">
            <a:avLst/>
          </a:prstGeom>
          <a:noFill/>
        </p:spPr>
        <p:txBody>
          <a:bodyPr wrap="none" rtlCol="0">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IOT</a:t>
            </a:r>
          </a:p>
        </p:txBody>
      </p:sp>
      <p:sp>
        <p:nvSpPr>
          <p:cNvPr id="16" name="テキスト ボックス 15">
            <a:extLst>
              <a:ext uri="{FF2B5EF4-FFF2-40B4-BE49-F238E27FC236}">
                <a16:creationId xmlns:a16="http://schemas.microsoft.com/office/drawing/2014/main" id="{F4EDF43B-7759-4CB8-9A4B-37A7E9872356}"/>
              </a:ext>
            </a:extLst>
          </p:cNvPr>
          <p:cNvSpPr txBox="1"/>
          <p:nvPr/>
        </p:nvSpPr>
        <p:spPr>
          <a:xfrm>
            <a:off x="2165976" y="1041163"/>
            <a:ext cx="9938657" cy="707886"/>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センサーデータは、</a:t>
            </a:r>
            <a:r>
              <a:rPr lang="en-US" altLang="ja-JP" sz="2000" dirty="0">
                <a:latin typeface="Meiryo UI" panose="020B0604030504040204" pitchFamily="50" charset="-128"/>
                <a:ea typeface="Meiryo UI" panose="020B0604030504040204" pitchFamily="50" charset="-128"/>
              </a:rPr>
              <a:t>&lt;</a:t>
            </a:r>
            <a:r>
              <a:rPr lang="ja-JP" altLang="en-US" sz="2000" dirty="0">
                <a:latin typeface="Meiryo UI" panose="020B0604030504040204" pitchFamily="50" charset="-128"/>
                <a:ea typeface="Meiryo UI" panose="020B0604030504040204" pitchFamily="50" charset="-128"/>
              </a:rPr>
              <a:t>時刻＞＜</a:t>
            </a:r>
            <a:r>
              <a:rPr lang="en-US" altLang="ja-JP" sz="2000" dirty="0">
                <a:latin typeface="Meiryo UI" panose="020B0604030504040204" pitchFamily="50" charset="-128"/>
                <a:ea typeface="Meiryo UI" panose="020B0604030504040204" pitchFamily="50" charset="-128"/>
              </a:rPr>
              <a:t>ID&gt;&lt;</a:t>
            </a:r>
            <a:r>
              <a:rPr lang="ja-JP" altLang="en-US" sz="2000" dirty="0">
                <a:latin typeface="Meiryo UI" panose="020B0604030504040204" pitchFamily="50" charset="-128"/>
                <a:ea typeface="Meiryo UI" panose="020B0604030504040204" pitchFamily="50" charset="-128"/>
              </a:rPr>
              <a:t>データ＞で構成されています。大量のデータが集約される</a:t>
            </a:r>
            <a:endParaRPr lang="en-US" altLang="ja-JP" sz="200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Bigdata</a:t>
            </a:r>
            <a:r>
              <a:rPr lang="ja-JP" altLang="en-US" sz="2000" dirty="0" err="1">
                <a:latin typeface="Meiryo UI" panose="020B0604030504040204" pitchFamily="50" charset="-128"/>
                <a:ea typeface="Meiryo UI" panose="020B0604030504040204" pitchFamily="50" charset="-128"/>
              </a:rPr>
              <a:t>での</a:t>
            </a:r>
            <a:r>
              <a:rPr lang="ja-JP" altLang="en-US" sz="2000" dirty="0">
                <a:latin typeface="Meiryo UI" panose="020B0604030504040204" pitchFamily="50" charset="-128"/>
                <a:ea typeface="Meiryo UI" panose="020B0604030504040204" pitchFamily="50" charset="-128"/>
              </a:rPr>
              <a:t>データスクリーニングでは、ばらばらな時刻の整流化に膨大な時間を要しています。</a:t>
            </a:r>
            <a:endParaRPr lang="en-US" altLang="ja-JP" sz="20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713AF6CF-DFE2-44EE-AD88-B1925CFF7818}"/>
              </a:ext>
            </a:extLst>
          </p:cNvPr>
          <p:cNvSpPr txBox="1"/>
          <p:nvPr/>
        </p:nvSpPr>
        <p:spPr>
          <a:xfrm>
            <a:off x="2127981" y="2917912"/>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異なるメーカー間、事業所間、装置間での頻繁なデータのやり取りが、これからの「つながる工場」</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で行われていきます。時刻精度は必要範囲に幅がありますが、その共通時刻の利用についての</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決まり事がありません。</a:t>
            </a:r>
            <a:endParaRPr lang="en-US" altLang="ja-JP" sz="2000" dirty="0">
              <a:latin typeface="Meiryo UI" panose="020B0604030504040204" pitchFamily="50" charset="-128"/>
              <a:ea typeface="Meiryo UI" panose="020B0604030504040204" pitchFamily="50" charset="-128"/>
            </a:endParaRPr>
          </a:p>
          <a:p>
            <a:endParaRPr kumimoji="1" lang="en-US" altLang="ja-JP" sz="20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D4BBE9B-9C5F-4540-94AC-0B93C5FB06DB}"/>
              </a:ext>
            </a:extLst>
          </p:cNvPr>
          <p:cNvSpPr txBox="1"/>
          <p:nvPr/>
        </p:nvSpPr>
        <p:spPr>
          <a:xfrm>
            <a:off x="2158903" y="5174416"/>
            <a:ext cx="9938657" cy="1323439"/>
          </a:xfrm>
          <a:prstGeom prst="rect">
            <a:avLst/>
          </a:prstGeom>
          <a:noFill/>
        </p:spPr>
        <p:txBody>
          <a:bodyPr wrap="square" rtlCol="0">
            <a:spAutoFit/>
          </a:bodyPr>
          <a:lstStyle/>
          <a:p>
            <a:r>
              <a:rPr lang="ja-JP" altLang="en-US" sz="2000" dirty="0">
                <a:latin typeface="Meiryo UI" panose="020B0604030504040204" pitchFamily="50" charset="-128"/>
                <a:ea typeface="Meiryo UI" panose="020B0604030504040204" pitchFamily="50" charset="-128"/>
              </a:rPr>
              <a:t>証券取引の分野では、</a:t>
            </a:r>
            <a:r>
              <a:rPr lang="en-US" altLang="ja-JP" sz="2000" dirty="0">
                <a:latin typeface="Meiryo UI" panose="020B0604030504040204" pitchFamily="50" charset="-128"/>
                <a:ea typeface="Meiryo UI" panose="020B0604030504040204" pitchFamily="50" charset="-128"/>
              </a:rPr>
              <a:t>GPS</a:t>
            </a:r>
            <a:r>
              <a:rPr lang="ja-JP" altLang="en-US" sz="2000" dirty="0">
                <a:latin typeface="Meiryo UI" panose="020B0604030504040204" pitchFamily="50" charset="-128"/>
                <a:ea typeface="Meiryo UI" panose="020B0604030504040204" pitchFamily="50" charset="-128"/>
              </a:rPr>
              <a:t>時刻を利用した動きが活発化しています。ブロックチェーン技術も</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改ざん防止などセキュリティー強化の目的での導入が始まっています。ここでも</a:t>
            </a:r>
            <a:r>
              <a:rPr lang="ja-JP" altLang="en-US" sz="2000" dirty="0" err="1">
                <a:latin typeface="Meiryo UI" panose="020B0604030504040204" pitchFamily="50" charset="-128"/>
                <a:ea typeface="Meiryo UI" panose="020B0604030504040204" pitchFamily="50" charset="-128"/>
              </a:rPr>
              <a:t>それそれ</a:t>
            </a:r>
            <a:r>
              <a:rPr lang="ja-JP" altLang="en-US" sz="2000" dirty="0">
                <a:latin typeface="Meiryo UI" panose="020B0604030504040204" pitchFamily="50" charset="-128"/>
                <a:ea typeface="Meiryo UI" panose="020B0604030504040204" pitchFamily="50" charset="-128"/>
              </a:rPr>
              <a:t>のブロックや</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端末が「</a:t>
            </a:r>
            <a:r>
              <a:rPr lang="ja-JP" altLang="en-US" sz="2000" dirty="0" err="1">
                <a:latin typeface="Meiryo UI" panose="020B0604030504040204" pitchFamily="50" charset="-128"/>
                <a:ea typeface="Meiryo UI" panose="020B0604030504040204" pitchFamily="50" charset="-128"/>
              </a:rPr>
              <a:t>おれおれ</a:t>
            </a:r>
            <a:r>
              <a:rPr lang="ja-JP" altLang="en-US" sz="2000" dirty="0">
                <a:latin typeface="Meiryo UI" panose="020B0604030504040204" pitchFamily="50" charset="-128"/>
                <a:ea typeface="Meiryo UI" panose="020B0604030504040204" pitchFamily="50" charset="-128"/>
              </a:rPr>
              <a:t>時間」になっていることから、時刻利用についてのガイダンス、第三者担保機関の</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出現が待ち望まれています。</a:t>
            </a:r>
            <a:endParaRPr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37599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B432A1D-E4AD-46CC-B6AD-32EC1041CF71}"/>
              </a:ext>
            </a:extLst>
          </p:cNvPr>
          <p:cNvPicPr>
            <a:picLocks noChangeAspect="1"/>
          </p:cNvPicPr>
          <p:nvPr/>
        </p:nvPicPr>
        <p:blipFill>
          <a:blip r:embed="rId3"/>
          <a:stretch>
            <a:fillRect/>
          </a:stretch>
        </p:blipFill>
        <p:spPr>
          <a:xfrm>
            <a:off x="1313805" y="1259311"/>
            <a:ext cx="9173164" cy="5241117"/>
          </a:xfrm>
          <a:prstGeom prst="rect">
            <a:avLst/>
          </a:prstGeom>
        </p:spPr>
      </p:pic>
      <p:sp>
        <p:nvSpPr>
          <p:cNvPr id="6" name="テキスト ボックス 5">
            <a:extLst>
              <a:ext uri="{FF2B5EF4-FFF2-40B4-BE49-F238E27FC236}">
                <a16:creationId xmlns:a16="http://schemas.microsoft.com/office/drawing/2014/main" id="{9B736563-05BC-417C-9E45-9033F353B8B5}"/>
              </a:ext>
            </a:extLst>
          </p:cNvPr>
          <p:cNvSpPr txBox="1"/>
          <p:nvPr/>
        </p:nvSpPr>
        <p:spPr>
          <a:xfrm>
            <a:off x="1533832" y="154518"/>
            <a:ext cx="9022022" cy="769441"/>
          </a:xfrm>
          <a:prstGeom prst="rect">
            <a:avLst/>
          </a:prstGeom>
          <a:noFill/>
        </p:spPr>
        <p:txBody>
          <a:bodyPr wrap="none" rtlCol="0">
            <a:spAutoFit/>
          </a:bodyPr>
          <a:lstStyle/>
          <a:p>
            <a:r>
              <a:rPr lang="en-US" altLang="ja-JP" sz="4400" b="1" dirty="0">
                <a:solidFill>
                  <a:srgbClr val="C00000"/>
                </a:solidFill>
                <a:latin typeface="Meiryo UI" panose="020B0604030504040204" pitchFamily="50" charset="-128"/>
                <a:ea typeface="Meiryo UI" panose="020B0604030504040204" pitchFamily="50" charset="-128"/>
              </a:rPr>
              <a:t>ITU-T</a:t>
            </a:r>
            <a:r>
              <a:rPr lang="ja-JP" altLang="en-US" sz="4400" b="1" dirty="0">
                <a:solidFill>
                  <a:srgbClr val="C00000"/>
                </a:solidFill>
                <a:latin typeface="Meiryo UI" panose="020B0604030504040204" pitchFamily="50" charset="-128"/>
                <a:ea typeface="Meiryo UI" panose="020B0604030504040204" pitchFamily="50" charset="-128"/>
              </a:rPr>
              <a:t>定義の高精度時刻同期レベル</a:t>
            </a:r>
            <a:endParaRPr kumimoji="1" lang="ja-JP" altLang="en-US" sz="4400" b="1" dirty="0">
              <a:solidFill>
                <a:srgbClr val="C00000"/>
              </a:solidFill>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779E3854-0FBE-418F-A322-A0A1BC23E802}"/>
              </a:ext>
            </a:extLst>
          </p:cNvPr>
          <p:cNvSpPr txBox="1"/>
          <p:nvPr/>
        </p:nvSpPr>
        <p:spPr>
          <a:xfrm>
            <a:off x="10035153" y="4835471"/>
            <a:ext cx="1107996" cy="369332"/>
          </a:xfrm>
          <a:prstGeom prst="rect">
            <a:avLst/>
          </a:prstGeom>
          <a:noFill/>
        </p:spPr>
        <p:txBody>
          <a:bodyPr wrap="none" rtlCol="0">
            <a:spAutoFit/>
          </a:bodyPr>
          <a:lstStyle/>
          <a:p>
            <a:r>
              <a:rPr kumimoji="1" lang="ja-JP" altLang="en-US" dirty="0"/>
              <a:t>図を変更</a:t>
            </a:r>
          </a:p>
        </p:txBody>
      </p:sp>
      <p:sp>
        <p:nvSpPr>
          <p:cNvPr id="5" name="正方形/長方形 4">
            <a:extLst>
              <a:ext uri="{FF2B5EF4-FFF2-40B4-BE49-F238E27FC236}">
                <a16:creationId xmlns:a16="http://schemas.microsoft.com/office/drawing/2014/main" id="{658EBAE6-2D6A-4D44-AF49-5027AB746407}"/>
              </a:ext>
            </a:extLst>
          </p:cNvPr>
          <p:cNvSpPr/>
          <p:nvPr/>
        </p:nvSpPr>
        <p:spPr>
          <a:xfrm>
            <a:off x="5184183" y="5944537"/>
            <a:ext cx="348712" cy="137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4F2E361-2566-4712-9A56-5179F7A492AA}"/>
              </a:ext>
            </a:extLst>
          </p:cNvPr>
          <p:cNvSpPr/>
          <p:nvPr/>
        </p:nvSpPr>
        <p:spPr>
          <a:xfrm>
            <a:off x="6256793" y="5919759"/>
            <a:ext cx="383583" cy="166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D5B4AB7F-5EC5-4B65-8639-15E1257746CE}"/>
              </a:ext>
            </a:extLst>
          </p:cNvPr>
          <p:cNvSpPr/>
          <p:nvPr/>
        </p:nvSpPr>
        <p:spPr>
          <a:xfrm>
            <a:off x="7323591" y="5676383"/>
            <a:ext cx="383583" cy="18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7974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8F99261-534F-4ECC-B5B5-3EE20EE06866}"/>
              </a:ext>
            </a:extLst>
          </p:cNvPr>
          <p:cNvPicPr>
            <a:picLocks noChangeAspect="1"/>
          </p:cNvPicPr>
          <p:nvPr/>
        </p:nvPicPr>
        <p:blipFill>
          <a:blip r:embed="rId2"/>
          <a:stretch>
            <a:fillRect/>
          </a:stretch>
        </p:blipFill>
        <p:spPr>
          <a:xfrm>
            <a:off x="1525906" y="334112"/>
            <a:ext cx="9161144" cy="7095255"/>
          </a:xfrm>
          <a:prstGeom prst="rect">
            <a:avLst/>
          </a:prstGeom>
        </p:spPr>
      </p:pic>
    </p:spTree>
    <p:extLst>
      <p:ext uri="{BB962C8B-B14F-4D97-AF65-F5344CB8AC3E}">
        <p14:creationId xmlns:p14="http://schemas.microsoft.com/office/powerpoint/2010/main" val="3610794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201C04C-78DD-4813-B700-9FC388A74809}"/>
              </a:ext>
            </a:extLst>
          </p:cNvPr>
          <p:cNvSpPr txBox="1"/>
          <p:nvPr/>
        </p:nvSpPr>
        <p:spPr>
          <a:xfrm>
            <a:off x="182880" y="0"/>
            <a:ext cx="5262979" cy="769441"/>
          </a:xfrm>
          <a:prstGeom prst="rect">
            <a:avLst/>
          </a:prstGeom>
          <a:noFill/>
        </p:spPr>
        <p:txBody>
          <a:bodyPr wrap="none" rtlCol="0">
            <a:spAutoFit/>
          </a:bodyPr>
          <a:lstStyle/>
          <a:p>
            <a:r>
              <a:rPr kumimoji="1" lang="ja-JP" altLang="en-US" sz="4400" b="1" dirty="0">
                <a:latin typeface="Meiryo UI" panose="020B0604030504040204" pitchFamily="50" charset="-128"/>
                <a:ea typeface="Meiryo UI" panose="020B0604030504040204" pitchFamily="50" charset="-128"/>
              </a:rPr>
              <a:t>高精度時刻同期市場</a:t>
            </a:r>
            <a:endParaRPr kumimoji="1" lang="en-US" altLang="ja-JP" sz="4400" b="1"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2FD90A1F-693D-4720-B03F-6A280AB4CEB7}"/>
              </a:ext>
            </a:extLst>
          </p:cNvPr>
          <p:cNvGraphicFramePr>
            <a:graphicFrameLocks noGrp="1"/>
          </p:cNvGraphicFramePr>
          <p:nvPr>
            <p:extLst>
              <p:ext uri="{D42A27DB-BD31-4B8C-83A1-F6EECF244321}">
                <p14:modId xmlns:p14="http://schemas.microsoft.com/office/powerpoint/2010/main" val="238486764"/>
              </p:ext>
            </p:extLst>
          </p:nvPr>
        </p:nvGraphicFramePr>
        <p:xfrm>
          <a:off x="914400" y="777692"/>
          <a:ext cx="10515602" cy="6067320"/>
        </p:xfrm>
        <a:graphic>
          <a:graphicData uri="http://schemas.openxmlformats.org/drawingml/2006/table">
            <a:tbl>
              <a:tblPr firstRow="1" bandRow="1">
                <a:tableStyleId>{5C22544A-7EE6-4342-B048-85BDC9FD1C3A}</a:tableStyleId>
              </a:tblPr>
              <a:tblGrid>
                <a:gridCol w="1981311">
                  <a:extLst>
                    <a:ext uri="{9D8B030D-6E8A-4147-A177-3AD203B41FA5}">
                      <a16:colId xmlns:a16="http://schemas.microsoft.com/office/drawing/2014/main" val="20001"/>
                    </a:ext>
                  </a:extLst>
                </a:gridCol>
                <a:gridCol w="2055327">
                  <a:extLst>
                    <a:ext uri="{9D8B030D-6E8A-4147-A177-3AD203B41FA5}">
                      <a16:colId xmlns:a16="http://schemas.microsoft.com/office/drawing/2014/main" val="20002"/>
                    </a:ext>
                  </a:extLst>
                </a:gridCol>
                <a:gridCol w="594810">
                  <a:extLst>
                    <a:ext uri="{9D8B030D-6E8A-4147-A177-3AD203B41FA5}">
                      <a16:colId xmlns:a16="http://schemas.microsoft.com/office/drawing/2014/main" val="20003"/>
                    </a:ext>
                  </a:extLst>
                </a:gridCol>
                <a:gridCol w="538056">
                  <a:extLst>
                    <a:ext uri="{9D8B030D-6E8A-4147-A177-3AD203B41FA5}">
                      <a16:colId xmlns:a16="http://schemas.microsoft.com/office/drawing/2014/main" val="234754942"/>
                    </a:ext>
                  </a:extLst>
                </a:gridCol>
                <a:gridCol w="596244">
                  <a:extLst>
                    <a:ext uri="{9D8B030D-6E8A-4147-A177-3AD203B41FA5}">
                      <a16:colId xmlns:a16="http://schemas.microsoft.com/office/drawing/2014/main" val="3767142092"/>
                    </a:ext>
                  </a:extLst>
                </a:gridCol>
                <a:gridCol w="4749854">
                  <a:extLst>
                    <a:ext uri="{9D8B030D-6E8A-4147-A177-3AD203B41FA5}">
                      <a16:colId xmlns:a16="http://schemas.microsoft.com/office/drawing/2014/main" val="20004"/>
                    </a:ext>
                  </a:extLst>
                </a:gridCol>
              </a:tblGrid>
              <a:tr h="273832">
                <a:tc rowSpan="2">
                  <a:txBody>
                    <a:bodyPr/>
                    <a:lstStyle/>
                    <a:p>
                      <a:pPr lvl="0" algn="ctr"/>
                      <a:r>
                        <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Society</a:t>
                      </a: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5.0</a:t>
                      </a:r>
                    </a:p>
                    <a:p>
                      <a:pPr lvl="0"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主要産業分野</a:t>
                      </a:r>
                      <a:endPar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rowSpan="2">
                  <a:txBody>
                    <a:bodyPr/>
                    <a:lstStyle/>
                    <a:p>
                      <a:pPr lvl="0" algn="ctr"/>
                      <a:r>
                        <a:rPr kumimoji="1" lang="ja-JP" altLang="en-US" sz="12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NEEDS</a:t>
                      </a:r>
                    </a:p>
                    <a:p>
                      <a:pPr lvl="0" algn="ctr"/>
                      <a:r>
                        <a:rPr kumimoji="1" lang="ja-JP" altLang="en-US"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のキーワード</a:t>
                      </a:r>
                      <a:endParaRPr kumimoji="1" lang="en-US" altLang="ja-JP" sz="1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solidFill>
                      <a:schemeClr val="accent1"/>
                    </a:solidFill>
                  </a:tcPr>
                </a:tc>
                <a:tc gridSpan="3">
                  <a:txBody>
                    <a:bodyPr/>
                    <a:lstStyle/>
                    <a:p>
                      <a:pPr algn="ctr"/>
                      <a:r>
                        <a:rPr kumimoji="1" lang="ja-JP" altLang="en-US" sz="12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必要度</a:t>
                      </a:r>
                    </a:p>
                  </a:txBody>
                  <a:tcPr marL="84406" marR="84406">
                    <a:solidFill>
                      <a:schemeClr val="accent1"/>
                    </a:solidFill>
                  </a:tcPr>
                </a:tc>
                <a:tc hMerge="1">
                  <a:txBody>
                    <a:bodyPr/>
                    <a:lstStyle/>
                    <a:p>
                      <a:endParaRPr kumimoji="1" lang="ja-JP" altLang="en-US"/>
                    </a:p>
                  </a:txBody>
                  <a:tcPr/>
                </a:tc>
                <a:tc hMerge="1">
                  <a:txBody>
                    <a:bodyPr/>
                    <a:lstStyle/>
                    <a:p>
                      <a:endParaRPr kumimoji="1" lang="ja-JP" altLang="en-US"/>
                    </a:p>
                  </a:txBody>
                  <a:tcPr/>
                </a:tc>
                <a:tc rowSpan="2">
                  <a:txBody>
                    <a:bodyPr/>
                    <a:lstStyle/>
                    <a:p>
                      <a:pPr algn="ctr"/>
                      <a:r>
                        <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「屋内高精度位置・時刻インフラ」に</a:t>
                      </a:r>
                      <a:endParaRPr kumimoji="1" lang="en-US" altLang="ja-JP"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期待する効果</a:t>
                      </a:r>
                    </a:p>
                  </a:txBody>
                  <a:tcPr marL="84406" marR="84406" anchor="ctr">
                    <a:solidFill>
                      <a:schemeClr val="accent1"/>
                    </a:solidFill>
                  </a:tcPr>
                </a:tc>
                <a:extLst>
                  <a:ext uri="{0D108BD9-81ED-4DB2-BD59-A6C34878D82A}">
                    <a16:rowId xmlns:a16="http://schemas.microsoft.com/office/drawing/2014/main" val="10000"/>
                  </a:ext>
                </a:extLst>
              </a:tr>
              <a:tr h="635076">
                <a:tc vMerge="1">
                  <a:txBody>
                    <a:bodyPr/>
                    <a:lstStyle/>
                    <a:p>
                      <a:endParaRPr kumimoji="1" lang="ja-JP" altLang="en-US"/>
                    </a:p>
                  </a:txBody>
                  <a:tcPr/>
                </a:tc>
                <a:tc vMerge="1">
                  <a:txBody>
                    <a:bodyPr/>
                    <a:lstStyle/>
                    <a:p>
                      <a:endParaRPr kumimoji="1" lang="ja-JP" altLang="en-US"/>
                    </a:p>
                  </a:txBody>
                  <a:tcPr/>
                </a:tc>
                <a:tc>
                  <a:txBody>
                    <a:bodyPr/>
                    <a:lstStyle/>
                    <a:p>
                      <a:pPr algn="ctr"/>
                      <a:r>
                        <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時刻同期</a:t>
                      </a:r>
                    </a:p>
                  </a:txBody>
                  <a:tcPr marL="84406" marR="84406">
                    <a:solidFill>
                      <a:schemeClr val="accent1"/>
                    </a:solidFill>
                  </a:tcPr>
                </a:tc>
                <a:tc>
                  <a:txBody>
                    <a:bodyPr/>
                    <a:lstStyle/>
                    <a:p>
                      <a:pPr algn="ctr"/>
                      <a:r>
                        <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屋内位置</a:t>
                      </a:r>
                    </a:p>
                  </a:txBody>
                  <a:tcPr marL="84406" marR="84406">
                    <a:solidFill>
                      <a:schemeClr val="accent1"/>
                    </a:solidFill>
                  </a:tcPr>
                </a:tc>
                <a:tc>
                  <a:txBody>
                    <a:bodyPr/>
                    <a:lstStyle/>
                    <a:p>
                      <a:pPr algn="ctr"/>
                      <a:r>
                        <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時空</a:t>
                      </a:r>
                      <a:r>
                        <a:rPr kumimoji="1" lang="en-US" altLang="ja-JP"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ID</a:t>
                      </a:r>
                      <a:endParaRPr kumimoji="1" lang="ja-JP" altLang="en-US" sz="1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solidFill>
                      <a:schemeClr val="accent1"/>
                    </a:solidFill>
                  </a:tcPr>
                </a:tc>
                <a:tc vMerge="1">
                  <a:txBody>
                    <a:bodyPr/>
                    <a:lstStyle/>
                    <a:p>
                      <a:endParaRPr kumimoji="1" lang="ja-JP" altLang="en-US"/>
                    </a:p>
                  </a:txBody>
                  <a:tcPr/>
                </a:tc>
                <a:extLst>
                  <a:ext uri="{0D108BD9-81ED-4DB2-BD59-A6C34878D82A}">
                    <a16:rowId xmlns:a16="http://schemas.microsoft.com/office/drawing/2014/main" val="3444034441"/>
                  </a:ext>
                </a:extLst>
              </a:tr>
              <a:tr h="273832">
                <a:tc gridSpan="6">
                  <a:txBody>
                    <a:bodyPr/>
                    <a:lstStyle/>
                    <a:p>
                      <a:r>
                        <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高精度時刻・同期有望市場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en-US" altLang="ja-JP" sz="28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a16="http://schemas.microsoft.com/office/drawing/2014/main" val="3613119447"/>
                  </a:ext>
                </a:extLst>
              </a:tr>
              <a:tr h="418801">
                <a:tc>
                  <a:txBody>
                    <a:bodyPr/>
                    <a:lstStyle/>
                    <a:p>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通信　（短期）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次世代通信５</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G</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屋内対策</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4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地下街，ビル内でも“</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5G</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通信”の恩恵をフルに受けられる</a:t>
                      </a:r>
                    </a:p>
                  </a:txBody>
                  <a:tcPr marL="84406" marR="84406" anchor="ctr"/>
                </a:tc>
                <a:extLst>
                  <a:ext uri="{0D108BD9-81ED-4DB2-BD59-A6C34878D82A}">
                    <a16:rowId xmlns:a16="http://schemas.microsoft.com/office/drawing/2014/main" val="10001"/>
                  </a:ext>
                </a:extLst>
              </a:tr>
              <a:tr h="576000">
                <a:tc>
                  <a:txBody>
                    <a:bodyPr/>
                    <a:lstStyle/>
                    <a:p>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放送　（短中期）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放送（４</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K/8K</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放送、信号同期、オンデマンド）</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電波による送信とネット配信のハイブリッド放送の普及加速</a:t>
                      </a:r>
                    </a:p>
                  </a:txBody>
                  <a:tcPr marL="84406" marR="84406" anchor="ctr"/>
                </a:tc>
                <a:extLst>
                  <a:ext uri="{0D108BD9-81ED-4DB2-BD59-A6C34878D82A}">
                    <a16:rowId xmlns:a16="http://schemas.microsoft.com/office/drawing/2014/main" val="10002"/>
                  </a:ext>
                </a:extLst>
              </a:tr>
              <a:tr h="5476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スマート工場</a:t>
                      </a:r>
                      <a:endPar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スマートファクトリ</a:t>
                      </a:r>
                    </a:p>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装置連携</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1279969"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異なる機器・装置間の連動では共通の高精度時刻が鍵！</a:t>
                      </a:r>
                    </a:p>
                  </a:txBody>
                  <a:tcPr marL="84406" marR="84406" anchor="ctr"/>
                </a:tc>
                <a:extLst>
                  <a:ext uri="{0D108BD9-81ED-4DB2-BD59-A6C34878D82A}">
                    <a16:rowId xmlns:a16="http://schemas.microsoft.com/office/drawing/2014/main" val="10003"/>
                  </a:ext>
                </a:extLst>
              </a:tr>
              <a:tr h="4510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センサー情報</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情報「いつ、何が、どのように」時刻は、共通情報！</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高度な時刻管理は、高度な分析が可能になる。</a:t>
                      </a:r>
                    </a:p>
                  </a:txBody>
                  <a:tcPr marL="84406" marR="84406" anchor="ctr"/>
                </a:tc>
                <a:extLst>
                  <a:ext uri="{0D108BD9-81ED-4DB2-BD59-A6C34878D82A}">
                    <a16:rowId xmlns:a16="http://schemas.microsoft.com/office/drawing/2014/main" val="10004"/>
                  </a:ext>
                </a:extLst>
              </a:tr>
              <a:tr h="4188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電力（長期）</a:t>
                      </a: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スマートグリッド</a:t>
                      </a: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電力供給・利用の高度化：電力デジタル化での同期が鍵！</a:t>
                      </a:r>
                    </a:p>
                  </a:txBody>
                  <a:tcPr marL="84406" marR="84406" anchor="ctr"/>
                </a:tc>
                <a:extLst>
                  <a:ext uri="{0D108BD9-81ED-4DB2-BD59-A6C34878D82A}">
                    <a16:rowId xmlns:a16="http://schemas.microsoft.com/office/drawing/2014/main" val="2914346186"/>
                  </a:ext>
                </a:extLst>
              </a:tr>
              <a:tr h="57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金融（短期）</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金融取引（為替・証券・ブロックチェーン）</a:t>
                      </a:r>
                    </a:p>
                  </a:txBody>
                  <a:tcPr marL="84406" marR="84406" anchor="ctr"/>
                </a:tc>
                <a:tc>
                  <a:txBody>
                    <a:bodyPr/>
                    <a:lstStyle/>
                    <a:p>
                      <a:pPr marL="0" marR="0" lvl="0" indent="0" algn="ctr" defTabSz="1279969" rtl="0" eaLnBrk="1" fontAlgn="auto" latinLnBrk="0" hangingPunct="1">
                        <a:lnSpc>
                          <a:spcPct val="100000"/>
                        </a:lnSpc>
                        <a:spcBef>
                          <a:spcPts val="0"/>
                        </a:spcBef>
                        <a:spcAft>
                          <a:spcPts val="0"/>
                        </a:spcAft>
                        <a:buClrTx/>
                        <a:buSzTx/>
                        <a:buFontTx/>
                        <a:buNone/>
                        <a:tabLst/>
                        <a:defRPr/>
                      </a:pP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endParaRPr kumimoji="1" lang="ja-JP" altLang="en-US" sz="18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lvl="0" indent="0" algn="l" defTabSz="1279969"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スマホ等を使った取引が、個人でも素早く・安全・確実にできるようになる。</a:t>
                      </a:r>
                    </a:p>
                  </a:txBody>
                  <a:tcPr marL="84406" marR="84406" anchor="ctr"/>
                </a:tc>
                <a:extLst>
                  <a:ext uri="{0D108BD9-81ED-4DB2-BD59-A6C34878D82A}">
                    <a16:rowId xmlns:a16="http://schemas.microsoft.com/office/drawing/2014/main" val="10005"/>
                  </a:ext>
                </a:extLst>
              </a:tr>
              <a:tr h="273832">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位置情報</a:t>
                      </a:r>
                      <a:r>
                        <a:rPr kumimoji="1" lang="en-US" altLang="ja-JP"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時刻　有望市場</a:t>
                      </a:r>
                    </a:p>
                  </a:txBody>
                  <a:tcPr marL="84406" marR="84406"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0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pPr algn="ctr"/>
                      <a:endParaRPr kumimoji="1" lang="ja-JP" altLang="en-US" sz="2400"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tc hMerge="1">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118169" marR="118169" marT="64008" marB="64008" anchor="ctr"/>
                </a:tc>
                <a:extLst>
                  <a:ext uri="{0D108BD9-81ED-4DB2-BD59-A6C34878D82A}">
                    <a16:rowId xmlns:a16="http://schemas.microsoft.com/office/drawing/2014/main" val="10007"/>
                  </a:ext>
                </a:extLst>
              </a:tr>
              <a:tr h="4671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防災（短期）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地下街・施設災害情報</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日本版</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E911</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16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algn="ct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algn="ctr"/>
                      <a:endPar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災害時でも</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QZSS</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からの災害情報に連携した施設毎の避難情報他を送信できる位置情報インフラとなる。</a:t>
                      </a:r>
                    </a:p>
                  </a:txBody>
                  <a:tcPr marL="84406" marR="84406" anchor="ctr"/>
                </a:tc>
                <a:extLst>
                  <a:ext uri="{0D108BD9-81ED-4DB2-BD59-A6C34878D82A}">
                    <a16:rowId xmlns:a16="http://schemas.microsoft.com/office/drawing/2014/main" val="10008"/>
                  </a:ext>
                </a:extLst>
              </a:tr>
              <a:tr h="4510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IoT</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・ビックデータ</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a:latin typeface="メイリオ" panose="020B0604030504040204" pitchFamily="50" charset="-128"/>
                          <a:ea typeface="メイリオ" panose="020B0604030504040204" pitchFamily="50" charset="-128"/>
                          <a:cs typeface="メイリオ" panose="020B0604030504040204" pitchFamily="50" charset="-128"/>
                        </a:rPr>
                        <a:t>〇</a:t>
                      </a:r>
                      <a:endPar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endParaRP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屋内，機器内などでセンシングされたデータをより高度な</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処理・分析ができるようになる。</a:t>
                      </a:r>
                    </a:p>
                  </a:txBody>
                  <a:tcPr marL="84406" marR="84406" anchor="ctr"/>
                </a:tc>
                <a:extLst>
                  <a:ext uri="{0D108BD9-81ED-4DB2-BD59-A6C34878D82A}">
                    <a16:rowId xmlns:a16="http://schemas.microsoft.com/office/drawing/2014/main" val="10009"/>
                  </a:ext>
                </a:extLst>
              </a:tr>
              <a:tr h="576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スマートシティ</a:t>
                      </a:r>
                      <a:endPar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（短期）</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オフィスジオフェンス</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バーチャルシンガポール</a:t>
                      </a:r>
                    </a:p>
                  </a:txBody>
                  <a:tcPr marL="84406" marR="8440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strike="noStrike" dirty="0">
                          <a:latin typeface="メイリオ" panose="020B0604030504040204" pitchFamily="50" charset="-128"/>
                          <a:ea typeface="メイリオ" panose="020B0604030504040204" pitchFamily="50" charset="-128"/>
                          <a:cs typeface="メイリオ" panose="020B0604030504040204" pitchFamily="50" charset="-128"/>
                        </a:rPr>
                        <a:t>◎</a:t>
                      </a:r>
                    </a:p>
                  </a:txBody>
                  <a:tcPr marL="84406" marR="8440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strike="noStrike" dirty="0">
                          <a:latin typeface="メイリオ" panose="020B0604030504040204" pitchFamily="50" charset="-128"/>
                          <a:ea typeface="メイリオ" panose="020B0604030504040204" pitchFamily="50" charset="-128"/>
                          <a:cs typeface="メイリオ" panose="020B0604030504040204" pitchFamily="50" charset="-128"/>
                        </a:rPr>
                        <a:t>〇</a:t>
                      </a:r>
                    </a:p>
                  </a:txBody>
                  <a:tcPr marL="84406" marR="844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リアル都市とセンサーデータのサイバー都市がリアルタイム</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に連動する未来都市が始まっている。</a:t>
                      </a:r>
                    </a:p>
                  </a:txBody>
                  <a:tcPr marL="84406" marR="84406"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9221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217C12-0969-445C-917D-F727DF354A7A}"/>
              </a:ext>
            </a:extLst>
          </p:cNvPr>
          <p:cNvSpPr txBox="1"/>
          <p:nvPr/>
        </p:nvSpPr>
        <p:spPr>
          <a:xfrm>
            <a:off x="789112" y="692697"/>
            <a:ext cx="12264896" cy="1323439"/>
          </a:xfrm>
          <a:prstGeom prst="rect">
            <a:avLst/>
          </a:prstGeom>
          <a:noFill/>
        </p:spPr>
        <p:txBody>
          <a:bodyPr wrap="none" rtlCol="0">
            <a:spAutoFit/>
          </a:bodyPr>
          <a:lstStyle/>
          <a:p>
            <a:r>
              <a:rPr lang="ja-JP" altLang="en-US" sz="8000" b="1" dirty="0">
                <a:solidFill>
                  <a:schemeClr val="bg1">
                    <a:lumMod val="50000"/>
                  </a:schemeClr>
                </a:solidFill>
                <a:latin typeface="+mj-ea"/>
                <a:ea typeface="+mj-ea"/>
              </a:rPr>
              <a:t>有望　　　　　　　市場　</a:t>
            </a:r>
          </a:p>
        </p:txBody>
      </p:sp>
      <p:pic>
        <p:nvPicPr>
          <p:cNvPr id="6150" name="Picture 6" descr="ソース画像を表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309" y="1867846"/>
            <a:ext cx="8794865" cy="4990154"/>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http://sea-story.info/wp-content/uploads/sites/4/2009/07/oumi_t_r_takara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789" y="1"/>
            <a:ext cx="3685502" cy="2549335"/>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8098" y="4940464"/>
            <a:ext cx="892661" cy="51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7069595" y="1671852"/>
            <a:ext cx="641522" cy="461665"/>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ja-JP" sz="2400" dirty="0" err="1">
                <a:solidFill>
                  <a:schemeClr val="tx1"/>
                </a:solidFill>
              </a:rPr>
              <a:t>IoT</a:t>
            </a:r>
            <a:endParaRPr lang="ja-JP" altLang="en-US" sz="2400" dirty="0">
              <a:solidFill>
                <a:schemeClr val="tx1"/>
              </a:solidFill>
            </a:endParaRPr>
          </a:p>
        </p:txBody>
      </p:sp>
      <p:sp>
        <p:nvSpPr>
          <p:cNvPr id="12" name="テキスト ボックス 11"/>
          <p:cNvSpPr txBox="1"/>
          <p:nvPr/>
        </p:nvSpPr>
        <p:spPr>
          <a:xfrm>
            <a:off x="3890388" y="2325490"/>
            <a:ext cx="2203208" cy="461665"/>
          </a:xfrm>
          <a:prstGeom prst="rect">
            <a:avLst/>
          </a:prstGeom>
          <a:solidFill>
            <a:srgbClr val="C00000"/>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ja-JP" altLang="en-US" sz="2400" b="1" dirty="0">
                <a:solidFill>
                  <a:schemeClr val="bg1"/>
                </a:solidFill>
                <a:latin typeface="Meiryo UI" panose="020B0604030504040204" pitchFamily="50" charset="-128"/>
                <a:ea typeface="Meiryo UI" panose="020B0604030504040204" pitchFamily="50" charset="-128"/>
              </a:rPr>
              <a:t>スマートシティ</a:t>
            </a:r>
          </a:p>
        </p:txBody>
      </p:sp>
      <p:sp>
        <p:nvSpPr>
          <p:cNvPr id="13" name="テキスト ボックス 12"/>
          <p:cNvSpPr txBox="1"/>
          <p:nvPr/>
        </p:nvSpPr>
        <p:spPr>
          <a:xfrm>
            <a:off x="6467462" y="2348881"/>
            <a:ext cx="2096979" cy="461665"/>
          </a:xfrm>
          <a:prstGeom prst="rect">
            <a:avLst/>
          </a:prstGeom>
          <a:solidFill>
            <a:srgbClr val="C00000"/>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ja-JP" altLang="en-US" sz="2400" b="1" dirty="0">
                <a:solidFill>
                  <a:schemeClr val="bg1"/>
                </a:solidFill>
                <a:latin typeface="Meiryo UI" panose="020B0604030504040204" pitchFamily="50" charset="-128"/>
                <a:ea typeface="Meiryo UI" panose="020B0604030504040204" pitchFamily="50" charset="-128"/>
              </a:rPr>
              <a:t>スマート工場</a:t>
            </a:r>
          </a:p>
        </p:txBody>
      </p:sp>
      <p:sp>
        <p:nvSpPr>
          <p:cNvPr id="14" name="テキスト ボックス 13"/>
          <p:cNvSpPr txBox="1"/>
          <p:nvPr/>
        </p:nvSpPr>
        <p:spPr>
          <a:xfrm>
            <a:off x="4754768" y="1158454"/>
            <a:ext cx="1338828" cy="369332"/>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b="1" dirty="0">
                <a:solidFill>
                  <a:schemeClr val="tx1"/>
                </a:solidFill>
                <a:latin typeface="Meiryo UI" panose="020B0604030504040204" pitchFamily="50" charset="-128"/>
                <a:ea typeface="Meiryo UI" panose="020B0604030504040204" pitchFamily="50" charset="-128"/>
              </a:rPr>
              <a:t>次世代通信</a:t>
            </a:r>
          </a:p>
        </p:txBody>
      </p:sp>
      <p:sp>
        <p:nvSpPr>
          <p:cNvPr id="15" name="テキスト ボックス 14"/>
          <p:cNvSpPr txBox="1"/>
          <p:nvPr/>
        </p:nvSpPr>
        <p:spPr>
          <a:xfrm>
            <a:off x="6311376" y="1105390"/>
            <a:ext cx="2090637"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エッジコンピューティング</a:t>
            </a:r>
          </a:p>
        </p:txBody>
      </p:sp>
      <p:sp>
        <p:nvSpPr>
          <p:cNvPr id="16" name="テキスト ボックス 15"/>
          <p:cNvSpPr txBox="1"/>
          <p:nvPr/>
        </p:nvSpPr>
        <p:spPr>
          <a:xfrm>
            <a:off x="4133333" y="653437"/>
            <a:ext cx="2300630"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ブロックチェーン（証明）</a:t>
            </a:r>
          </a:p>
        </p:txBody>
      </p:sp>
      <p:sp>
        <p:nvSpPr>
          <p:cNvPr id="17" name="テキスト ボックス 16"/>
          <p:cNvSpPr txBox="1"/>
          <p:nvPr/>
        </p:nvSpPr>
        <p:spPr>
          <a:xfrm>
            <a:off x="6555246" y="492930"/>
            <a:ext cx="2282997" cy="338554"/>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sz="1600" b="1" dirty="0">
                <a:solidFill>
                  <a:schemeClr val="tx1"/>
                </a:solidFill>
                <a:latin typeface="Meiryo UI" panose="020B0604030504040204" pitchFamily="50" charset="-128"/>
                <a:ea typeface="Meiryo UI" panose="020B0604030504040204" pitchFamily="50" charset="-128"/>
              </a:rPr>
              <a:t>電力（スマートグリッド）</a:t>
            </a:r>
          </a:p>
        </p:txBody>
      </p:sp>
      <p:sp>
        <p:nvSpPr>
          <p:cNvPr id="19" name="テキスト ボックス 18"/>
          <p:cNvSpPr txBox="1"/>
          <p:nvPr/>
        </p:nvSpPr>
        <p:spPr>
          <a:xfrm>
            <a:off x="4324604" y="1774007"/>
            <a:ext cx="2326278" cy="369332"/>
          </a:xfrm>
          <a:prstGeom prst="rect">
            <a:avLst/>
          </a:prstGeom>
          <a:solidFill>
            <a:srgbClr val="92D050"/>
          </a:solid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ja-JP" altLang="en-US" b="1" dirty="0">
                <a:solidFill>
                  <a:schemeClr val="tx1"/>
                </a:solidFill>
                <a:latin typeface="Meiryo UI" panose="020B0604030504040204" pitchFamily="50" charset="-128"/>
                <a:ea typeface="Meiryo UI" panose="020B0604030504040204" pitchFamily="50" charset="-128"/>
              </a:rPr>
              <a:t>施設安全・メンテナンス</a:t>
            </a:r>
          </a:p>
        </p:txBody>
      </p:sp>
      <p:sp>
        <p:nvSpPr>
          <p:cNvPr id="18" name="テキスト ボックス 17">
            <a:extLst>
              <a:ext uri="{FF2B5EF4-FFF2-40B4-BE49-F238E27FC236}">
                <a16:creationId xmlns:a16="http://schemas.microsoft.com/office/drawing/2014/main" id="{A91063F5-5FFF-4390-AEE4-E5CA9B16B046}"/>
              </a:ext>
            </a:extLst>
          </p:cNvPr>
          <p:cNvSpPr txBox="1"/>
          <p:nvPr/>
        </p:nvSpPr>
        <p:spPr>
          <a:xfrm>
            <a:off x="794111" y="4142043"/>
            <a:ext cx="12264896" cy="1323439"/>
          </a:xfrm>
          <a:prstGeom prst="rect">
            <a:avLst/>
          </a:prstGeom>
          <a:noFill/>
        </p:spPr>
        <p:txBody>
          <a:bodyPr wrap="none" rtlCol="0">
            <a:spAutoFit/>
          </a:bodyPr>
          <a:lstStyle/>
          <a:p>
            <a:r>
              <a:rPr lang="ja-JP" altLang="en-US" sz="8000" b="1" dirty="0">
                <a:solidFill>
                  <a:schemeClr val="bg1">
                    <a:lumMod val="50000"/>
                  </a:schemeClr>
                </a:solidFill>
                <a:latin typeface="+mj-ea"/>
                <a:ea typeface="+mj-ea"/>
              </a:rPr>
              <a:t>位置　　　　　　　時刻　</a:t>
            </a:r>
          </a:p>
        </p:txBody>
      </p:sp>
      <p:sp>
        <p:nvSpPr>
          <p:cNvPr id="3" name="テキスト ボックス 2">
            <a:extLst>
              <a:ext uri="{FF2B5EF4-FFF2-40B4-BE49-F238E27FC236}">
                <a16:creationId xmlns:a16="http://schemas.microsoft.com/office/drawing/2014/main" id="{97E1C1E4-34AC-41C1-8A6D-6B2D6405A5D0}"/>
              </a:ext>
            </a:extLst>
          </p:cNvPr>
          <p:cNvSpPr txBox="1"/>
          <p:nvPr/>
        </p:nvSpPr>
        <p:spPr>
          <a:xfrm>
            <a:off x="5104514" y="2891586"/>
            <a:ext cx="2492990" cy="646331"/>
          </a:xfrm>
          <a:prstGeom prst="rect">
            <a:avLst/>
          </a:prstGeom>
          <a:noFill/>
        </p:spPr>
        <p:txBody>
          <a:bodyPr wrap="none" rtlCol="0">
            <a:spAutoFit/>
          </a:bodyPr>
          <a:lstStyle/>
          <a:p>
            <a:pPr algn="ctr"/>
            <a:r>
              <a:rPr lang="ja-JP" altLang="en-US" b="1" dirty="0"/>
              <a:t>ジームレス高精度時刻</a:t>
            </a:r>
            <a:endParaRPr lang="en-US" altLang="ja-JP" b="1" dirty="0"/>
          </a:p>
          <a:p>
            <a:pPr algn="ctr"/>
            <a:r>
              <a:rPr lang="ja-JP" altLang="en-US" b="1" dirty="0"/>
              <a:t>インフラ</a:t>
            </a:r>
          </a:p>
        </p:txBody>
      </p:sp>
      <p:sp>
        <p:nvSpPr>
          <p:cNvPr id="4" name="テキスト ボックス 3">
            <a:extLst>
              <a:ext uri="{FF2B5EF4-FFF2-40B4-BE49-F238E27FC236}">
                <a16:creationId xmlns:a16="http://schemas.microsoft.com/office/drawing/2014/main" id="{890DB217-D443-47C5-90CD-CEFDC336F411}"/>
              </a:ext>
            </a:extLst>
          </p:cNvPr>
          <p:cNvSpPr txBox="1"/>
          <p:nvPr/>
        </p:nvSpPr>
        <p:spPr>
          <a:xfrm>
            <a:off x="5744094" y="4480559"/>
            <a:ext cx="963725" cy="369332"/>
          </a:xfrm>
          <a:prstGeom prst="rect">
            <a:avLst/>
          </a:prstGeom>
          <a:noFill/>
        </p:spPr>
        <p:txBody>
          <a:bodyPr wrap="none" rtlCol="0">
            <a:spAutoFit/>
          </a:bodyPr>
          <a:lstStyle/>
          <a:p>
            <a:r>
              <a:rPr kumimoji="1" lang="ja-JP" altLang="en-US" b="1" dirty="0">
                <a:solidFill>
                  <a:schemeClr val="bg1"/>
                </a:solidFill>
                <a:latin typeface="Meiryo UI" panose="020B0604030504040204" pitchFamily="50" charset="-128"/>
                <a:ea typeface="Meiryo UI" panose="020B0604030504040204" pitchFamily="50" charset="-128"/>
              </a:rPr>
              <a:t>みちびき</a:t>
            </a:r>
          </a:p>
        </p:txBody>
      </p:sp>
    </p:spTree>
    <p:extLst>
      <p:ext uri="{BB962C8B-B14F-4D97-AF65-F5344CB8AC3E}">
        <p14:creationId xmlns:p14="http://schemas.microsoft.com/office/powerpoint/2010/main" val="3830290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584A605-D50D-41CA-AD93-D6AC0E840C7F}"/>
              </a:ext>
            </a:extLst>
          </p:cNvPr>
          <p:cNvPicPr>
            <a:picLocks noChangeAspect="1"/>
          </p:cNvPicPr>
          <p:nvPr/>
        </p:nvPicPr>
        <p:blipFill>
          <a:blip r:embed="rId2"/>
          <a:stretch>
            <a:fillRect/>
          </a:stretch>
        </p:blipFill>
        <p:spPr>
          <a:xfrm>
            <a:off x="286983" y="1519949"/>
            <a:ext cx="4964430" cy="3502180"/>
          </a:xfrm>
          <a:prstGeom prst="rect">
            <a:avLst/>
          </a:prstGeom>
        </p:spPr>
      </p:pic>
      <p:sp>
        <p:nvSpPr>
          <p:cNvPr id="4" name="テキスト ボックス 3">
            <a:extLst>
              <a:ext uri="{FF2B5EF4-FFF2-40B4-BE49-F238E27FC236}">
                <a16:creationId xmlns:a16="http://schemas.microsoft.com/office/drawing/2014/main" id="{D21E0654-4A1B-49D1-87E2-E292236797E3}"/>
              </a:ext>
            </a:extLst>
          </p:cNvPr>
          <p:cNvSpPr txBox="1"/>
          <p:nvPr/>
        </p:nvSpPr>
        <p:spPr>
          <a:xfrm>
            <a:off x="265671" y="88525"/>
            <a:ext cx="12034064" cy="1446550"/>
          </a:xfrm>
          <a:prstGeom prst="rect">
            <a:avLst/>
          </a:prstGeom>
          <a:noFill/>
        </p:spPr>
        <p:txBody>
          <a:bodyPr wrap="none" rtlCol="0">
            <a:spAutoFit/>
          </a:bodyPr>
          <a:lstStyle/>
          <a:p>
            <a:r>
              <a:rPr kumimoji="1" lang="ja-JP" altLang="en-US" sz="4400" b="1" dirty="0">
                <a:solidFill>
                  <a:srgbClr val="C00000"/>
                </a:solidFill>
                <a:latin typeface="Meiryo UI" panose="020B0604030504040204" pitchFamily="50" charset="-128"/>
                <a:ea typeface="Meiryo UI" panose="020B0604030504040204" pitchFamily="50" charset="-128"/>
              </a:rPr>
              <a:t>時刻ユーザーへの信頼性・担保性</a:t>
            </a:r>
            <a:r>
              <a:rPr lang="ja-JP" altLang="en-US" sz="4400" b="1" dirty="0">
                <a:solidFill>
                  <a:srgbClr val="C00000"/>
                </a:solidFill>
                <a:latin typeface="Meiryo UI" panose="020B0604030504040204" pitchFamily="50" charset="-128"/>
                <a:ea typeface="Meiryo UI" panose="020B0604030504040204" pitchFamily="50" charset="-128"/>
              </a:rPr>
              <a:t>を提供する仕組み</a:t>
            </a:r>
            <a:endParaRPr lang="en-US" altLang="ja-JP" sz="4400" b="1" dirty="0">
              <a:solidFill>
                <a:srgbClr val="C00000"/>
              </a:solidFill>
              <a:latin typeface="Meiryo UI" panose="020B0604030504040204" pitchFamily="50" charset="-128"/>
              <a:ea typeface="Meiryo UI" panose="020B0604030504040204" pitchFamily="50" charset="-128"/>
            </a:endParaRPr>
          </a:p>
          <a:p>
            <a:r>
              <a:rPr kumimoji="1" lang="ja-JP" altLang="en-US" sz="4400" b="1" dirty="0">
                <a:solidFill>
                  <a:srgbClr val="C00000"/>
                </a:solidFill>
                <a:latin typeface="Meiryo UI" panose="020B0604030504040204" pitchFamily="50" charset="-128"/>
                <a:ea typeface="Meiryo UI" panose="020B0604030504040204" pitchFamily="50" charset="-128"/>
              </a:rPr>
              <a:t>　</a:t>
            </a:r>
          </a:p>
        </p:txBody>
      </p:sp>
      <p:sp>
        <p:nvSpPr>
          <p:cNvPr id="5" name="正方形/長方形 4">
            <a:extLst>
              <a:ext uri="{FF2B5EF4-FFF2-40B4-BE49-F238E27FC236}">
                <a16:creationId xmlns:a16="http://schemas.microsoft.com/office/drawing/2014/main" id="{D7B203C8-898D-4F59-A7AD-8469F8BB78DF}"/>
              </a:ext>
            </a:extLst>
          </p:cNvPr>
          <p:cNvSpPr/>
          <p:nvPr/>
        </p:nvSpPr>
        <p:spPr>
          <a:xfrm>
            <a:off x="120575" y="5538421"/>
            <a:ext cx="5678805" cy="1200329"/>
          </a:xfrm>
          <a:prstGeom prst="rect">
            <a:avLst/>
          </a:prstGeom>
        </p:spPr>
        <p:txBody>
          <a:bodyPr wrap="square">
            <a:spAutoFit/>
          </a:bodyPr>
          <a:lstStyle/>
          <a:p>
            <a:r>
              <a:rPr lang="ja-JP" altLang="en-US" dirty="0">
                <a:solidFill>
                  <a:srgbClr val="404040"/>
                </a:solidFill>
                <a:latin typeface="Meiryo UI" panose="020B0604030504040204" pitchFamily="50" charset="-128"/>
                <a:ea typeface="Meiryo UI" panose="020B0604030504040204" pitchFamily="50" charset="-128"/>
              </a:rPr>
              <a:t>タイムスタンプは、タイムスタンプに刻印されている時刻以前にその電子文書が存在していたこと</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存在証明</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と、その時刻以降、当該文書が改ざんされていないこと</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非改ざん証明</a:t>
            </a:r>
            <a:r>
              <a:rPr lang="en-US" altLang="ja-JP" dirty="0">
                <a:solidFill>
                  <a:srgbClr val="404040"/>
                </a:solidFill>
                <a:latin typeface="Meiryo UI" panose="020B0604030504040204" pitchFamily="50" charset="-128"/>
                <a:ea typeface="Meiryo UI" panose="020B0604030504040204" pitchFamily="50" charset="-128"/>
              </a:rPr>
              <a:t>)</a:t>
            </a:r>
            <a:r>
              <a:rPr lang="ja-JP" altLang="en-US" dirty="0">
                <a:solidFill>
                  <a:srgbClr val="404040"/>
                </a:solidFill>
                <a:latin typeface="Meiryo UI" panose="020B0604030504040204" pitchFamily="50" charset="-128"/>
                <a:ea typeface="Meiryo UI" panose="020B0604030504040204" pitchFamily="50" charset="-128"/>
              </a:rPr>
              <a:t>を証明するもの</a:t>
            </a:r>
            <a:endParaRPr lang="ja-JP" altLang="en-US"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3C45B03-C484-4A1C-ACFA-6EABF50471D9}"/>
              </a:ext>
            </a:extLst>
          </p:cNvPr>
          <p:cNvSpPr txBox="1"/>
          <p:nvPr/>
        </p:nvSpPr>
        <p:spPr>
          <a:xfrm>
            <a:off x="131445" y="5146193"/>
            <a:ext cx="3185487" cy="369332"/>
          </a:xfrm>
          <a:prstGeom prst="rect">
            <a:avLst/>
          </a:prstGeom>
          <a:noFill/>
        </p:spPr>
        <p:txBody>
          <a:bodyPr wrap="none" rtlCol="0">
            <a:spAutoFit/>
          </a:bodyPr>
          <a:lstStyle/>
          <a:p>
            <a:r>
              <a:rPr kumimoji="1" lang="ja-JP" altLang="en-US" b="1" dirty="0">
                <a:latin typeface="Meiryo UI" panose="020B0604030504040204" pitchFamily="50" charset="-128"/>
                <a:ea typeface="Meiryo UI" panose="020B0604030504040204" pitchFamily="50" charset="-128"/>
              </a:rPr>
              <a:t>電子文章の存在証明の仕組み</a:t>
            </a:r>
          </a:p>
        </p:txBody>
      </p:sp>
      <p:sp>
        <p:nvSpPr>
          <p:cNvPr id="8" name="テキスト ボックス 7">
            <a:extLst>
              <a:ext uri="{FF2B5EF4-FFF2-40B4-BE49-F238E27FC236}">
                <a16:creationId xmlns:a16="http://schemas.microsoft.com/office/drawing/2014/main" id="{5D3ED09F-06DD-4582-AF05-4AF7567D72D4}"/>
              </a:ext>
            </a:extLst>
          </p:cNvPr>
          <p:cNvSpPr txBox="1"/>
          <p:nvPr/>
        </p:nvSpPr>
        <p:spPr>
          <a:xfrm>
            <a:off x="418316" y="1377431"/>
            <a:ext cx="1499128"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タイムスタンプ</a:t>
            </a:r>
            <a:endParaRPr kumimoji="1" lang="ja-JP" altLang="en-US"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327E94CE-91C9-4354-ACA5-59CE79D4C86F}"/>
              </a:ext>
            </a:extLst>
          </p:cNvPr>
          <p:cNvSpPr txBox="1"/>
          <p:nvPr/>
        </p:nvSpPr>
        <p:spPr>
          <a:xfrm>
            <a:off x="6214745" y="5139133"/>
            <a:ext cx="4019049"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みちびき信号の信頼性を担保する仕組み</a:t>
            </a:r>
            <a:endParaRPr kumimoji="1" lang="ja-JP" altLang="en-US" b="1"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692809A4-EEB7-4663-925B-E265ED230A11}"/>
              </a:ext>
            </a:extLst>
          </p:cNvPr>
          <p:cNvSpPr/>
          <p:nvPr/>
        </p:nvSpPr>
        <p:spPr>
          <a:xfrm>
            <a:off x="6229350" y="5600054"/>
            <a:ext cx="5678805" cy="1015663"/>
          </a:xfrm>
          <a:prstGeom prst="rect">
            <a:avLst/>
          </a:prstGeom>
        </p:spPr>
        <p:txBody>
          <a:bodyPr wrap="square">
            <a:spAutoFit/>
          </a:bodyPr>
          <a:lstStyle/>
          <a:p>
            <a:r>
              <a:rPr lang="ja-JP" altLang="en-US" dirty="0">
                <a:solidFill>
                  <a:srgbClr val="404040"/>
                </a:solidFill>
                <a:latin typeface="Meiryo UI" panose="020B0604030504040204" pitchFamily="50" charset="-128"/>
                <a:ea typeface="Meiryo UI" panose="020B0604030504040204" pitchFamily="50" charset="-128"/>
              </a:rPr>
              <a:t>ユーザーは、みちびき信号を受信して、高精度時刻・タイミング</a:t>
            </a:r>
            <a:endParaRPr lang="en-US" altLang="ja-JP" dirty="0">
              <a:solidFill>
                <a:srgbClr val="404040"/>
              </a:solidFill>
              <a:latin typeface="Meiryo UI" panose="020B0604030504040204" pitchFamily="50" charset="-128"/>
              <a:ea typeface="Meiryo UI" panose="020B0604030504040204" pitchFamily="50" charset="-128"/>
            </a:endParaRPr>
          </a:p>
          <a:p>
            <a:r>
              <a:rPr lang="ja-JP" altLang="en-US" dirty="0">
                <a:solidFill>
                  <a:srgbClr val="404040"/>
                </a:solidFill>
                <a:latin typeface="Meiryo UI" panose="020B0604030504040204" pitchFamily="50" charset="-128"/>
                <a:ea typeface="Meiryo UI" panose="020B0604030504040204" pitchFamily="50" charset="-128"/>
              </a:rPr>
              <a:t>を得ます。このような利用形態に対しての信頼性および担保性を提供できる</a:t>
            </a:r>
            <a:r>
              <a:rPr lang="ja-JP" altLang="en-US" sz="2400" b="1" dirty="0">
                <a:solidFill>
                  <a:schemeClr val="accent2">
                    <a:lumMod val="75000"/>
                  </a:schemeClr>
                </a:solidFill>
                <a:latin typeface="Meiryo UI" panose="020B0604030504040204" pitchFamily="50" charset="-128"/>
                <a:ea typeface="Meiryo UI" panose="020B0604030504040204" pitchFamily="50" charset="-128"/>
              </a:rPr>
              <a:t>仕組みが必要</a:t>
            </a:r>
            <a:r>
              <a:rPr lang="ja-JP" altLang="en-US" dirty="0">
                <a:solidFill>
                  <a:srgbClr val="404040"/>
                </a:solidFill>
                <a:latin typeface="Meiryo UI" panose="020B0604030504040204" pitchFamily="50" charset="-128"/>
                <a:ea typeface="Meiryo UI" panose="020B0604030504040204" pitchFamily="50" charset="-128"/>
              </a:rPr>
              <a:t>です。</a:t>
            </a:r>
            <a:endParaRPr lang="en-US" altLang="ja-JP" dirty="0">
              <a:solidFill>
                <a:srgbClr val="404040"/>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DC7D199C-63F6-4958-B256-335E58C49401}"/>
              </a:ext>
            </a:extLst>
          </p:cNvPr>
          <p:cNvPicPr>
            <a:picLocks noChangeAspect="1"/>
          </p:cNvPicPr>
          <p:nvPr/>
        </p:nvPicPr>
        <p:blipFill>
          <a:blip r:embed="rId3"/>
          <a:stretch>
            <a:fillRect/>
          </a:stretch>
        </p:blipFill>
        <p:spPr>
          <a:xfrm>
            <a:off x="6370457" y="1727200"/>
            <a:ext cx="5899333" cy="3088046"/>
          </a:xfrm>
          <a:prstGeom prst="rect">
            <a:avLst/>
          </a:prstGeom>
        </p:spPr>
      </p:pic>
      <p:sp>
        <p:nvSpPr>
          <p:cNvPr id="6" name="テキスト ボックス 5">
            <a:extLst>
              <a:ext uri="{FF2B5EF4-FFF2-40B4-BE49-F238E27FC236}">
                <a16:creationId xmlns:a16="http://schemas.microsoft.com/office/drawing/2014/main" id="{20D49925-26DF-4595-AC2A-3B3D14BB048A}"/>
              </a:ext>
            </a:extLst>
          </p:cNvPr>
          <p:cNvSpPr txBox="1"/>
          <p:nvPr/>
        </p:nvSpPr>
        <p:spPr>
          <a:xfrm>
            <a:off x="8274050" y="1206500"/>
            <a:ext cx="2585964" cy="461665"/>
          </a:xfrm>
          <a:prstGeom prst="rect">
            <a:avLst/>
          </a:prstGeom>
          <a:noFill/>
        </p:spPr>
        <p:txBody>
          <a:bodyPr wrap="none" rtlCol="0">
            <a:spAutoFit/>
          </a:bodyPr>
          <a:lstStyle/>
          <a:p>
            <a:r>
              <a:rPr lang="ja-JP" altLang="en-US" sz="2400" b="1" dirty="0">
                <a:latin typeface="Meiryo UI" panose="020B0604030504040204" pitchFamily="50" charset="-128"/>
                <a:ea typeface="Meiryo UI" panose="020B0604030504040204" pitchFamily="50" charset="-128"/>
              </a:rPr>
              <a:t>仕組み構築</a:t>
            </a:r>
            <a:r>
              <a:rPr kumimoji="1" lang="ja-JP" altLang="en-US" sz="2400" b="1" dirty="0">
                <a:latin typeface="Meiryo UI" panose="020B0604030504040204" pitchFamily="50" charset="-128"/>
                <a:ea typeface="Meiryo UI" panose="020B0604030504040204" pitchFamily="50" charset="-128"/>
              </a:rPr>
              <a:t>が急務</a:t>
            </a:r>
          </a:p>
        </p:txBody>
      </p:sp>
    </p:spTree>
    <p:extLst>
      <p:ext uri="{BB962C8B-B14F-4D97-AF65-F5344CB8AC3E}">
        <p14:creationId xmlns:p14="http://schemas.microsoft.com/office/powerpoint/2010/main" val="385028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201C04C-78DD-4813-B700-9FC388A74809}"/>
              </a:ext>
            </a:extLst>
          </p:cNvPr>
          <p:cNvSpPr txBox="1"/>
          <p:nvPr/>
        </p:nvSpPr>
        <p:spPr>
          <a:xfrm>
            <a:off x="636208" y="0"/>
            <a:ext cx="10240304" cy="769441"/>
          </a:xfrm>
          <a:prstGeom prst="rect">
            <a:avLst/>
          </a:prstGeom>
          <a:noFill/>
        </p:spPr>
        <p:txBody>
          <a:bodyPr wrap="none" rtlCol="0">
            <a:spAutoFit/>
          </a:bodyPr>
          <a:lstStyle/>
          <a:p>
            <a:r>
              <a:rPr kumimoji="1" lang="ja-JP" altLang="en-US" sz="4400" b="1" u="sng" dirty="0">
                <a:latin typeface="Meiryo UI" panose="020B0604030504040204" pitchFamily="50" charset="-128"/>
                <a:ea typeface="Meiryo UI" panose="020B0604030504040204" pitchFamily="50" charset="-128"/>
              </a:rPr>
              <a:t>みちびき利用</a:t>
            </a:r>
            <a:r>
              <a:rPr kumimoji="1" lang="ja-JP" altLang="en-US" sz="4400" b="1" dirty="0">
                <a:latin typeface="Meiryo UI" panose="020B0604030504040204" pitchFamily="50" charset="-128"/>
                <a:ea typeface="Meiryo UI" panose="020B0604030504040204" pitchFamily="50" charset="-128"/>
              </a:rPr>
              <a:t>の高精度時刻利用　仕組み案</a:t>
            </a:r>
          </a:p>
        </p:txBody>
      </p:sp>
      <p:sp>
        <p:nvSpPr>
          <p:cNvPr id="5" name="テキスト ボックス 4">
            <a:extLst>
              <a:ext uri="{FF2B5EF4-FFF2-40B4-BE49-F238E27FC236}">
                <a16:creationId xmlns:a16="http://schemas.microsoft.com/office/drawing/2014/main" id="{582517EE-C5DE-4B42-BD72-50C9D77D23D0}"/>
              </a:ext>
            </a:extLst>
          </p:cNvPr>
          <p:cNvSpPr txBox="1"/>
          <p:nvPr/>
        </p:nvSpPr>
        <p:spPr>
          <a:xfrm>
            <a:off x="5676231" y="2819540"/>
            <a:ext cx="1513556" cy="400109"/>
          </a:xfrm>
          <a:prstGeom prst="rect">
            <a:avLst/>
          </a:prstGeom>
          <a:solidFill>
            <a:srgbClr val="FFC000"/>
          </a:solidFill>
          <a:ln>
            <a:solidFill>
              <a:schemeClr val="tx1"/>
            </a:solidFill>
          </a:ln>
        </p:spPr>
        <p:txBody>
          <a:bodyPr wrap="none" rtlCol="0">
            <a:spAutoFit/>
          </a:bodyPr>
          <a:lstStyle/>
          <a:p>
            <a:r>
              <a:rPr lang="en-US" altLang="ja-JP" sz="2000" dirty="0"/>
              <a:t>UTC</a:t>
            </a:r>
            <a:r>
              <a:rPr kumimoji="1" lang="en-US" altLang="ja-JP" sz="2000" dirty="0"/>
              <a:t>(NICT)</a:t>
            </a:r>
            <a:endParaRPr kumimoji="1" lang="ja-JP" altLang="en-US" sz="2000" dirty="0"/>
          </a:p>
        </p:txBody>
      </p:sp>
      <p:sp>
        <p:nvSpPr>
          <p:cNvPr id="6" name="テキスト ボックス 5">
            <a:extLst>
              <a:ext uri="{FF2B5EF4-FFF2-40B4-BE49-F238E27FC236}">
                <a16:creationId xmlns:a16="http://schemas.microsoft.com/office/drawing/2014/main" id="{8A853DB0-5CD2-47A6-BC32-A62E9D0C865D}"/>
              </a:ext>
            </a:extLst>
          </p:cNvPr>
          <p:cNvSpPr txBox="1"/>
          <p:nvPr/>
        </p:nvSpPr>
        <p:spPr>
          <a:xfrm>
            <a:off x="8926362" y="2803484"/>
            <a:ext cx="2294081" cy="400109"/>
          </a:xfrm>
          <a:prstGeom prst="rect">
            <a:avLst/>
          </a:prstGeom>
          <a:solidFill>
            <a:schemeClr val="bg1"/>
          </a:solidFill>
          <a:ln>
            <a:solidFill>
              <a:schemeClr val="tx1"/>
            </a:solidFill>
          </a:ln>
        </p:spPr>
        <p:txBody>
          <a:bodyPr wrap="square" rtlCol="0">
            <a:spAutoFit/>
          </a:bodyPr>
          <a:lstStyle/>
          <a:p>
            <a:r>
              <a:rPr kumimoji="1" lang="ja-JP" altLang="en-US" sz="2000" dirty="0"/>
              <a:t>各国標準時刻機関</a:t>
            </a:r>
          </a:p>
        </p:txBody>
      </p:sp>
      <p:grpSp>
        <p:nvGrpSpPr>
          <p:cNvPr id="7" name="グループ化 6">
            <a:extLst>
              <a:ext uri="{FF2B5EF4-FFF2-40B4-BE49-F238E27FC236}">
                <a16:creationId xmlns:a16="http://schemas.microsoft.com/office/drawing/2014/main" id="{991CF156-A36C-4AF5-857B-A1044646F7F5}"/>
              </a:ext>
            </a:extLst>
          </p:cNvPr>
          <p:cNvGrpSpPr/>
          <p:nvPr/>
        </p:nvGrpSpPr>
        <p:grpSpPr>
          <a:xfrm>
            <a:off x="7209176" y="1442437"/>
            <a:ext cx="869486" cy="259244"/>
            <a:chOff x="5551922" y="2996322"/>
            <a:chExt cx="655630" cy="218965"/>
          </a:xfrm>
        </p:grpSpPr>
        <p:sp>
          <p:nvSpPr>
            <p:cNvPr id="8" name="楕円 7">
              <a:extLst>
                <a:ext uri="{FF2B5EF4-FFF2-40B4-BE49-F238E27FC236}">
                  <a16:creationId xmlns:a16="http://schemas.microsoft.com/office/drawing/2014/main" id="{0419CBAE-C561-45E5-BB24-A6323DDB9FE7}"/>
                </a:ext>
              </a:extLst>
            </p:cNvPr>
            <p:cNvSpPr/>
            <p:nvPr/>
          </p:nvSpPr>
          <p:spPr>
            <a:xfrm>
              <a:off x="5791521" y="3015922"/>
              <a:ext cx="170933" cy="1797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9" name="正方形/長方形 8">
              <a:extLst>
                <a:ext uri="{FF2B5EF4-FFF2-40B4-BE49-F238E27FC236}">
                  <a16:creationId xmlns:a16="http://schemas.microsoft.com/office/drawing/2014/main" id="{44E2C216-7966-4C87-8857-2C3387CA9758}"/>
                </a:ext>
              </a:extLst>
            </p:cNvPr>
            <p:cNvSpPr/>
            <p:nvPr/>
          </p:nvSpPr>
          <p:spPr>
            <a:xfrm>
              <a:off x="5982878" y="2996323"/>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0" name="正方形/長方形 9">
              <a:extLst>
                <a:ext uri="{FF2B5EF4-FFF2-40B4-BE49-F238E27FC236}">
                  <a16:creationId xmlns:a16="http://schemas.microsoft.com/office/drawing/2014/main" id="{A529FBFC-FE39-4530-8327-21F7F2DCF9AF}"/>
                </a:ext>
              </a:extLst>
            </p:cNvPr>
            <p:cNvSpPr/>
            <p:nvPr/>
          </p:nvSpPr>
          <p:spPr>
            <a:xfrm>
              <a:off x="5551922" y="2996322"/>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cxnSp>
        <p:nvCxnSpPr>
          <p:cNvPr id="11" name="直線矢印コネクタ 10">
            <a:extLst>
              <a:ext uri="{FF2B5EF4-FFF2-40B4-BE49-F238E27FC236}">
                <a16:creationId xmlns:a16="http://schemas.microsoft.com/office/drawing/2014/main" id="{57BE2D50-7CAF-41A1-828F-F42728095573}"/>
              </a:ext>
            </a:extLst>
          </p:cNvPr>
          <p:cNvCxnSpPr>
            <a:cxnSpLocks/>
          </p:cNvCxnSpPr>
          <p:nvPr/>
        </p:nvCxnSpPr>
        <p:spPr>
          <a:xfrm flipV="1">
            <a:off x="6371303" y="1883553"/>
            <a:ext cx="779066" cy="785905"/>
          </a:xfrm>
          <a:prstGeom prst="straightConnector1">
            <a:avLst/>
          </a:prstGeom>
          <a:ln w="571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CC84DCB-698A-4BB6-83D9-082CB57A72C8}"/>
              </a:ext>
            </a:extLst>
          </p:cNvPr>
          <p:cNvCxnSpPr>
            <a:cxnSpLocks/>
          </p:cNvCxnSpPr>
          <p:nvPr/>
        </p:nvCxnSpPr>
        <p:spPr>
          <a:xfrm flipH="1" flipV="1">
            <a:off x="8116204" y="1809258"/>
            <a:ext cx="723980" cy="958664"/>
          </a:xfrm>
          <a:prstGeom prst="straightConnector1">
            <a:avLst/>
          </a:prstGeom>
          <a:ln w="571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AF37DFF-775F-49B3-B12F-F801437EEE41}"/>
              </a:ext>
            </a:extLst>
          </p:cNvPr>
          <p:cNvSpPr txBox="1"/>
          <p:nvPr/>
        </p:nvSpPr>
        <p:spPr>
          <a:xfrm>
            <a:off x="7023699" y="1110307"/>
            <a:ext cx="1178528" cy="307777"/>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GPS</a:t>
            </a:r>
            <a:r>
              <a:rPr lang="ja-JP" altLang="en-US" sz="1400" b="1" dirty="0">
                <a:latin typeface="Meiryo UI" panose="020B0604030504040204" pitchFamily="50" charset="-128"/>
                <a:ea typeface="Meiryo UI" panose="020B0604030504040204" pitchFamily="50" charset="-128"/>
              </a:rPr>
              <a:t>　</a:t>
            </a:r>
            <a:r>
              <a:rPr kumimoji="1" lang="en-US" altLang="ja-JP" sz="1400" b="1" dirty="0">
                <a:latin typeface="Meiryo UI" panose="020B0604030504040204" pitchFamily="50" charset="-128"/>
                <a:ea typeface="Meiryo UI" panose="020B0604030504040204" pitchFamily="50" charset="-128"/>
              </a:rPr>
              <a:t>TIME</a:t>
            </a:r>
            <a:endParaRPr kumimoji="1" lang="ja-JP" altLang="en-US" sz="14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51633142-1E93-4BD8-A83A-93B5369BF030}"/>
              </a:ext>
            </a:extLst>
          </p:cNvPr>
          <p:cNvSpPr txBox="1"/>
          <p:nvPr/>
        </p:nvSpPr>
        <p:spPr>
          <a:xfrm>
            <a:off x="6726783" y="2292891"/>
            <a:ext cx="902811" cy="307777"/>
          </a:xfrm>
          <a:prstGeom prst="rect">
            <a:avLst/>
          </a:prstGeom>
          <a:noFill/>
        </p:spPr>
        <p:txBody>
          <a:bodyPr wrap="none" rtlCol="0">
            <a:spAutoFit/>
          </a:bodyPr>
          <a:lstStyle/>
          <a:p>
            <a:r>
              <a:rPr kumimoji="1" lang="ja-JP" altLang="en-US" sz="1400" dirty="0"/>
              <a:t>時刻比較</a:t>
            </a:r>
          </a:p>
        </p:txBody>
      </p:sp>
      <p:sp>
        <p:nvSpPr>
          <p:cNvPr id="15" name="テキスト ボックス 14">
            <a:extLst>
              <a:ext uri="{FF2B5EF4-FFF2-40B4-BE49-F238E27FC236}">
                <a16:creationId xmlns:a16="http://schemas.microsoft.com/office/drawing/2014/main" id="{261832A8-BE75-4607-B9BB-B0670FCE45B9}"/>
              </a:ext>
            </a:extLst>
          </p:cNvPr>
          <p:cNvSpPr txBox="1"/>
          <p:nvPr/>
        </p:nvSpPr>
        <p:spPr>
          <a:xfrm>
            <a:off x="6524669" y="3540453"/>
            <a:ext cx="1441419" cy="307777"/>
          </a:xfrm>
          <a:prstGeom prst="rect">
            <a:avLst/>
          </a:prstGeom>
          <a:noFill/>
        </p:spPr>
        <p:txBody>
          <a:bodyPr wrap="none" rtlCol="0">
            <a:spAutoFit/>
          </a:bodyPr>
          <a:lstStyle/>
          <a:p>
            <a:r>
              <a:rPr kumimoji="1" lang="ja-JP" altLang="en-US" sz="1400" dirty="0"/>
              <a:t>時刻比較データ</a:t>
            </a:r>
          </a:p>
        </p:txBody>
      </p:sp>
      <p:sp>
        <p:nvSpPr>
          <p:cNvPr id="16" name="テキスト ボックス 15">
            <a:extLst>
              <a:ext uri="{FF2B5EF4-FFF2-40B4-BE49-F238E27FC236}">
                <a16:creationId xmlns:a16="http://schemas.microsoft.com/office/drawing/2014/main" id="{B8DBAB42-8892-4D64-B884-3FC0EB3C4A21}"/>
              </a:ext>
            </a:extLst>
          </p:cNvPr>
          <p:cNvSpPr txBox="1"/>
          <p:nvPr/>
        </p:nvSpPr>
        <p:spPr>
          <a:xfrm>
            <a:off x="7656191" y="2316441"/>
            <a:ext cx="902811" cy="307777"/>
          </a:xfrm>
          <a:prstGeom prst="rect">
            <a:avLst/>
          </a:prstGeom>
          <a:noFill/>
        </p:spPr>
        <p:txBody>
          <a:bodyPr wrap="none" rtlCol="0">
            <a:spAutoFit/>
          </a:bodyPr>
          <a:lstStyle/>
          <a:p>
            <a:r>
              <a:rPr kumimoji="1" lang="ja-JP" altLang="en-US" sz="1400" dirty="0"/>
              <a:t>時刻比較</a:t>
            </a:r>
          </a:p>
        </p:txBody>
      </p:sp>
      <p:pic>
        <p:nvPicPr>
          <p:cNvPr id="17" name="Picture 2" descr="ãå½æãã®ç»åæ¤ç´¢çµæ">
            <a:extLst>
              <a:ext uri="{FF2B5EF4-FFF2-40B4-BE49-F238E27FC236}">
                <a16:creationId xmlns:a16="http://schemas.microsoft.com/office/drawing/2014/main" id="{C0D3F30E-7A94-47F6-A369-ACC6D216D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200" y="2257446"/>
            <a:ext cx="691825" cy="411751"/>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22D5E53-DE20-44ED-845E-24B2EEF35512}"/>
              </a:ext>
            </a:extLst>
          </p:cNvPr>
          <p:cNvSpPr txBox="1"/>
          <p:nvPr/>
        </p:nvSpPr>
        <p:spPr>
          <a:xfrm>
            <a:off x="9128473" y="2983918"/>
            <a:ext cx="2294081" cy="400109"/>
          </a:xfrm>
          <a:prstGeom prst="rect">
            <a:avLst/>
          </a:prstGeom>
          <a:solidFill>
            <a:schemeClr val="bg1"/>
          </a:solidFill>
          <a:ln>
            <a:solidFill>
              <a:schemeClr val="tx1"/>
            </a:solidFill>
          </a:ln>
        </p:spPr>
        <p:txBody>
          <a:bodyPr wrap="square" rtlCol="0">
            <a:spAutoFit/>
          </a:bodyPr>
          <a:lstStyle/>
          <a:p>
            <a:r>
              <a:rPr kumimoji="1" lang="ja-JP" altLang="en-US" sz="2000" dirty="0"/>
              <a:t>各国標準時刻機関</a:t>
            </a:r>
          </a:p>
        </p:txBody>
      </p:sp>
      <p:sp>
        <p:nvSpPr>
          <p:cNvPr id="19" name="テキスト ボックス 18">
            <a:extLst>
              <a:ext uri="{FF2B5EF4-FFF2-40B4-BE49-F238E27FC236}">
                <a16:creationId xmlns:a16="http://schemas.microsoft.com/office/drawing/2014/main" id="{294FF5BF-55A6-48EC-8D6F-063BA3793595}"/>
              </a:ext>
            </a:extLst>
          </p:cNvPr>
          <p:cNvSpPr txBox="1"/>
          <p:nvPr/>
        </p:nvSpPr>
        <p:spPr>
          <a:xfrm>
            <a:off x="9330583" y="3164352"/>
            <a:ext cx="2294081" cy="400109"/>
          </a:xfrm>
          <a:prstGeom prst="rect">
            <a:avLst/>
          </a:prstGeom>
          <a:solidFill>
            <a:schemeClr val="bg1"/>
          </a:solidFill>
          <a:ln>
            <a:solidFill>
              <a:schemeClr val="tx1"/>
            </a:solidFill>
          </a:ln>
        </p:spPr>
        <p:txBody>
          <a:bodyPr wrap="square" rtlCol="0">
            <a:spAutoFit/>
          </a:bodyPr>
          <a:lstStyle/>
          <a:p>
            <a:r>
              <a:rPr kumimoji="1" lang="ja-JP" altLang="en-US" sz="2000" dirty="0"/>
              <a:t>各国標準時刻機関</a:t>
            </a:r>
          </a:p>
        </p:txBody>
      </p:sp>
      <p:sp>
        <p:nvSpPr>
          <p:cNvPr id="20" name="正方形/長方形 19">
            <a:extLst>
              <a:ext uri="{FF2B5EF4-FFF2-40B4-BE49-F238E27FC236}">
                <a16:creationId xmlns:a16="http://schemas.microsoft.com/office/drawing/2014/main" id="{3137B1CA-E271-4846-8702-220AFFA507F1}"/>
              </a:ext>
            </a:extLst>
          </p:cNvPr>
          <p:cNvSpPr/>
          <p:nvPr/>
        </p:nvSpPr>
        <p:spPr>
          <a:xfrm>
            <a:off x="6134734" y="4067483"/>
            <a:ext cx="2504212" cy="369331"/>
          </a:xfrm>
          <a:prstGeom prst="rect">
            <a:avLst/>
          </a:prstGeom>
          <a:ln>
            <a:solidFill>
              <a:schemeClr val="tx1"/>
            </a:solidFill>
          </a:ln>
        </p:spPr>
        <p:txBody>
          <a:bodyPr wrap="none">
            <a:spAutoFit/>
          </a:bodyPr>
          <a:lstStyle/>
          <a:p>
            <a:r>
              <a:rPr lang="ja-JP" altLang="en-US" b="1" dirty="0"/>
              <a:t>国際度量衡局 </a:t>
            </a:r>
            <a:r>
              <a:rPr lang="en-US" altLang="ja-JP" b="1" dirty="0"/>
              <a:t>(BIPM) </a:t>
            </a:r>
            <a:endParaRPr lang="ja-JP" altLang="en-US" b="1" dirty="0"/>
          </a:p>
        </p:txBody>
      </p:sp>
      <p:cxnSp>
        <p:nvCxnSpPr>
          <p:cNvPr id="21" name="直線矢印コネクタ 20">
            <a:extLst>
              <a:ext uri="{FF2B5EF4-FFF2-40B4-BE49-F238E27FC236}">
                <a16:creationId xmlns:a16="http://schemas.microsoft.com/office/drawing/2014/main" id="{140A3936-E912-4D6F-BD6D-A963BAA27D73}"/>
              </a:ext>
            </a:extLst>
          </p:cNvPr>
          <p:cNvCxnSpPr>
            <a:cxnSpLocks/>
          </p:cNvCxnSpPr>
          <p:nvPr/>
        </p:nvCxnSpPr>
        <p:spPr>
          <a:xfrm>
            <a:off x="6236389" y="3340510"/>
            <a:ext cx="0" cy="4535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2E86C0F-CB17-4CFF-B38B-025214FBDE8C}"/>
              </a:ext>
            </a:extLst>
          </p:cNvPr>
          <p:cNvCxnSpPr>
            <a:cxnSpLocks/>
            <a:stCxn id="6" idx="1"/>
          </p:cNvCxnSpPr>
          <p:nvPr/>
        </p:nvCxnSpPr>
        <p:spPr>
          <a:xfrm flipH="1">
            <a:off x="7839572" y="3003539"/>
            <a:ext cx="1086790" cy="82726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0D4DE5A-524E-4A68-BAB6-34C07C2680B4}"/>
              </a:ext>
            </a:extLst>
          </p:cNvPr>
          <p:cNvCxnSpPr>
            <a:cxnSpLocks/>
            <a:stCxn id="18" idx="1"/>
          </p:cNvCxnSpPr>
          <p:nvPr/>
        </p:nvCxnSpPr>
        <p:spPr>
          <a:xfrm flipH="1">
            <a:off x="8199258" y="3183973"/>
            <a:ext cx="929216" cy="6927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D03F448-24CB-4D42-9749-1205B76DF96A}"/>
              </a:ext>
            </a:extLst>
          </p:cNvPr>
          <p:cNvCxnSpPr>
            <a:cxnSpLocks/>
          </p:cNvCxnSpPr>
          <p:nvPr/>
        </p:nvCxnSpPr>
        <p:spPr>
          <a:xfrm flipH="1">
            <a:off x="8671990" y="3346548"/>
            <a:ext cx="658593" cy="5209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83DFBF23-D31D-4348-8272-925B39899B3D}"/>
              </a:ext>
            </a:extLst>
          </p:cNvPr>
          <p:cNvSpPr txBox="1"/>
          <p:nvPr/>
        </p:nvSpPr>
        <p:spPr>
          <a:xfrm>
            <a:off x="6577034" y="4451268"/>
            <a:ext cx="1350051" cy="369331"/>
          </a:xfrm>
          <a:prstGeom prst="rect">
            <a:avLst/>
          </a:prstGeom>
          <a:noFill/>
        </p:spPr>
        <p:txBody>
          <a:bodyPr wrap="none" rtlCol="0">
            <a:spAutoFit/>
          </a:bodyPr>
          <a:lstStyle/>
          <a:p>
            <a:r>
              <a:rPr kumimoji="1" lang="en-US" altLang="ja-JP" dirty="0"/>
              <a:t>UTC</a:t>
            </a:r>
            <a:r>
              <a:rPr kumimoji="1" lang="ja-JP" altLang="en-US" dirty="0"/>
              <a:t>の決定</a:t>
            </a:r>
          </a:p>
        </p:txBody>
      </p:sp>
      <p:sp>
        <p:nvSpPr>
          <p:cNvPr id="26" name="テキスト ボックス 25">
            <a:extLst>
              <a:ext uri="{FF2B5EF4-FFF2-40B4-BE49-F238E27FC236}">
                <a16:creationId xmlns:a16="http://schemas.microsoft.com/office/drawing/2014/main" id="{EAA0EEE5-1341-4D37-9F02-FBDB589146D0}"/>
              </a:ext>
            </a:extLst>
          </p:cNvPr>
          <p:cNvSpPr txBox="1"/>
          <p:nvPr/>
        </p:nvSpPr>
        <p:spPr>
          <a:xfrm>
            <a:off x="8926362" y="2092298"/>
            <a:ext cx="3265638" cy="338553"/>
          </a:xfrm>
          <a:prstGeom prst="rect">
            <a:avLst/>
          </a:prstGeom>
          <a:noFill/>
        </p:spPr>
        <p:txBody>
          <a:bodyPr wrap="none" rtlCol="0">
            <a:spAutoFit/>
          </a:bodyPr>
          <a:lstStyle/>
          <a:p>
            <a:r>
              <a:rPr kumimoji="1" lang="ja-JP" altLang="en-US" sz="1600" dirty="0"/>
              <a:t>最上位の時刻サーバは、</a:t>
            </a:r>
            <a:r>
              <a:rPr kumimoji="1" lang="en-US" altLang="ja-JP" sz="1600" dirty="0"/>
              <a:t>GPS</a:t>
            </a:r>
            <a:r>
              <a:rPr kumimoji="1" lang="ja-JP" altLang="en-US" sz="1600" dirty="0"/>
              <a:t>参照</a:t>
            </a:r>
          </a:p>
        </p:txBody>
      </p:sp>
      <p:grpSp>
        <p:nvGrpSpPr>
          <p:cNvPr id="27" name="グループ化 26">
            <a:extLst>
              <a:ext uri="{FF2B5EF4-FFF2-40B4-BE49-F238E27FC236}">
                <a16:creationId xmlns:a16="http://schemas.microsoft.com/office/drawing/2014/main" id="{EA1D1007-8EB1-4902-87C3-E20FF4A9121A}"/>
              </a:ext>
            </a:extLst>
          </p:cNvPr>
          <p:cNvGrpSpPr/>
          <p:nvPr/>
        </p:nvGrpSpPr>
        <p:grpSpPr>
          <a:xfrm>
            <a:off x="4711663" y="1407841"/>
            <a:ext cx="1267219" cy="227603"/>
            <a:chOff x="5551922" y="2996322"/>
            <a:chExt cx="655630" cy="218965"/>
          </a:xfrm>
          <a:solidFill>
            <a:schemeClr val="tx1"/>
          </a:solidFill>
        </p:grpSpPr>
        <p:sp>
          <p:nvSpPr>
            <p:cNvPr id="28" name="楕円 27">
              <a:extLst>
                <a:ext uri="{FF2B5EF4-FFF2-40B4-BE49-F238E27FC236}">
                  <a16:creationId xmlns:a16="http://schemas.microsoft.com/office/drawing/2014/main" id="{17C3A61E-99AF-410A-9587-7E1F2DFC64A6}"/>
                </a:ext>
              </a:extLst>
            </p:cNvPr>
            <p:cNvSpPr/>
            <p:nvPr/>
          </p:nvSpPr>
          <p:spPr>
            <a:xfrm>
              <a:off x="5791521" y="3015922"/>
              <a:ext cx="170933" cy="17976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9" name="正方形/長方形 28">
              <a:extLst>
                <a:ext uri="{FF2B5EF4-FFF2-40B4-BE49-F238E27FC236}">
                  <a16:creationId xmlns:a16="http://schemas.microsoft.com/office/drawing/2014/main" id="{D8C9C4F8-B826-4213-9A06-D8C137915291}"/>
                </a:ext>
              </a:extLst>
            </p:cNvPr>
            <p:cNvSpPr/>
            <p:nvPr/>
          </p:nvSpPr>
          <p:spPr>
            <a:xfrm>
              <a:off x="5982878" y="2996323"/>
              <a:ext cx="224674" cy="2189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0" name="正方形/長方形 29">
              <a:extLst>
                <a:ext uri="{FF2B5EF4-FFF2-40B4-BE49-F238E27FC236}">
                  <a16:creationId xmlns:a16="http://schemas.microsoft.com/office/drawing/2014/main" id="{ADC7E4FA-0DE6-4084-958E-E9F517BEC275}"/>
                </a:ext>
              </a:extLst>
            </p:cNvPr>
            <p:cNvSpPr/>
            <p:nvPr/>
          </p:nvSpPr>
          <p:spPr>
            <a:xfrm>
              <a:off x="5551922" y="2996322"/>
              <a:ext cx="224674" cy="2189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31" name="テキスト ボックス 30">
            <a:extLst>
              <a:ext uri="{FF2B5EF4-FFF2-40B4-BE49-F238E27FC236}">
                <a16:creationId xmlns:a16="http://schemas.microsoft.com/office/drawing/2014/main" id="{A49B95B6-26CC-4605-877B-627DAC613237}"/>
              </a:ext>
            </a:extLst>
          </p:cNvPr>
          <p:cNvSpPr txBox="1"/>
          <p:nvPr/>
        </p:nvSpPr>
        <p:spPr>
          <a:xfrm>
            <a:off x="4596542" y="1089856"/>
            <a:ext cx="1299395" cy="307777"/>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QZSS</a:t>
            </a:r>
            <a:r>
              <a:rPr kumimoji="1" lang="ja-JP" altLang="en-US" sz="1400" b="1" dirty="0">
                <a:latin typeface="Meiryo UI" panose="020B0604030504040204" pitchFamily="50" charset="-128"/>
                <a:ea typeface="Meiryo UI" panose="020B0604030504040204" pitchFamily="50" charset="-128"/>
              </a:rPr>
              <a:t>　</a:t>
            </a:r>
            <a:r>
              <a:rPr kumimoji="1" lang="en-US" altLang="ja-JP" sz="1400" b="1" dirty="0">
                <a:latin typeface="Meiryo UI" panose="020B0604030504040204" pitchFamily="50" charset="-128"/>
                <a:ea typeface="Meiryo UI" panose="020B0604030504040204" pitchFamily="50" charset="-128"/>
              </a:rPr>
              <a:t>TIME</a:t>
            </a:r>
            <a:endParaRPr kumimoji="1" lang="ja-JP" altLang="en-US" sz="1400" b="1" dirty="0">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DD305DFB-3A4B-4491-A459-1B1B6F312F8E}"/>
              </a:ext>
            </a:extLst>
          </p:cNvPr>
          <p:cNvCxnSpPr>
            <a:cxnSpLocks/>
          </p:cNvCxnSpPr>
          <p:nvPr/>
        </p:nvCxnSpPr>
        <p:spPr>
          <a:xfrm>
            <a:off x="6133099" y="1560429"/>
            <a:ext cx="957694"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2CD2A21-CB78-4AC4-83EF-1966930199C6}"/>
              </a:ext>
            </a:extLst>
          </p:cNvPr>
          <p:cNvSpPr txBox="1"/>
          <p:nvPr/>
        </p:nvSpPr>
        <p:spPr>
          <a:xfrm>
            <a:off x="6200752" y="1240713"/>
            <a:ext cx="800219" cy="276999"/>
          </a:xfrm>
          <a:prstGeom prst="rect">
            <a:avLst/>
          </a:prstGeom>
          <a:noFill/>
        </p:spPr>
        <p:txBody>
          <a:bodyPr wrap="none" rtlCol="0">
            <a:spAutoFit/>
          </a:bodyPr>
          <a:lstStyle/>
          <a:p>
            <a:r>
              <a:rPr kumimoji="1" lang="ja-JP" altLang="en-US" sz="1200" dirty="0"/>
              <a:t>相互運用</a:t>
            </a:r>
          </a:p>
        </p:txBody>
      </p:sp>
      <p:pic>
        <p:nvPicPr>
          <p:cNvPr id="34" name="図 33">
            <a:extLst>
              <a:ext uri="{FF2B5EF4-FFF2-40B4-BE49-F238E27FC236}">
                <a16:creationId xmlns:a16="http://schemas.microsoft.com/office/drawing/2014/main" id="{9434579F-8BE7-4677-ACA2-6FB8BCDECE2D}"/>
              </a:ext>
            </a:extLst>
          </p:cNvPr>
          <p:cNvPicPr>
            <a:picLocks noChangeAspect="1"/>
          </p:cNvPicPr>
          <p:nvPr/>
        </p:nvPicPr>
        <p:blipFill>
          <a:blip r:embed="rId3"/>
          <a:stretch>
            <a:fillRect/>
          </a:stretch>
        </p:blipFill>
        <p:spPr>
          <a:xfrm>
            <a:off x="5464278" y="3988317"/>
            <a:ext cx="6066786" cy="2174366"/>
          </a:xfrm>
          <a:prstGeom prst="rect">
            <a:avLst/>
          </a:prstGeom>
          <a:ln>
            <a:solidFill>
              <a:schemeClr val="tx1"/>
            </a:solidFill>
          </a:ln>
        </p:spPr>
      </p:pic>
      <p:sp>
        <p:nvSpPr>
          <p:cNvPr id="35" name="テキスト ボックス 34">
            <a:extLst>
              <a:ext uri="{FF2B5EF4-FFF2-40B4-BE49-F238E27FC236}">
                <a16:creationId xmlns:a16="http://schemas.microsoft.com/office/drawing/2014/main" id="{5820221B-25C0-4AFC-9CA6-BA93D3042F26}"/>
              </a:ext>
            </a:extLst>
          </p:cNvPr>
          <p:cNvSpPr txBox="1"/>
          <p:nvPr/>
        </p:nvSpPr>
        <p:spPr>
          <a:xfrm>
            <a:off x="5792760" y="6265188"/>
            <a:ext cx="2767104" cy="523220"/>
          </a:xfrm>
          <a:prstGeom prst="rect">
            <a:avLst/>
          </a:prstGeom>
          <a:noFill/>
        </p:spPr>
        <p:txBody>
          <a:bodyPr wrap="none" rtlCol="0">
            <a:spAutoFit/>
          </a:bodyPr>
          <a:lstStyle/>
          <a:p>
            <a:r>
              <a:rPr kumimoji="1" lang="en-US" altLang="ja-JP" sz="2800" dirty="0"/>
              <a:t>JST/UTC</a:t>
            </a:r>
            <a:r>
              <a:rPr kumimoji="1" lang="ja-JP" altLang="en-US" sz="2800" dirty="0"/>
              <a:t>の決定</a:t>
            </a:r>
          </a:p>
        </p:txBody>
      </p:sp>
      <p:sp>
        <p:nvSpPr>
          <p:cNvPr id="40" name="テキスト ボックス 39">
            <a:extLst>
              <a:ext uri="{FF2B5EF4-FFF2-40B4-BE49-F238E27FC236}">
                <a16:creationId xmlns:a16="http://schemas.microsoft.com/office/drawing/2014/main" id="{9345A03B-62F1-42D8-8D28-7399D54E380C}"/>
              </a:ext>
            </a:extLst>
          </p:cNvPr>
          <p:cNvSpPr txBox="1"/>
          <p:nvPr/>
        </p:nvSpPr>
        <p:spPr>
          <a:xfrm>
            <a:off x="6891535" y="718431"/>
            <a:ext cx="1800493" cy="369332"/>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世界の時刻基準</a:t>
            </a:r>
          </a:p>
        </p:txBody>
      </p:sp>
      <p:cxnSp>
        <p:nvCxnSpPr>
          <p:cNvPr id="42" name="直線矢印コネクタ 41">
            <a:extLst>
              <a:ext uri="{FF2B5EF4-FFF2-40B4-BE49-F238E27FC236}">
                <a16:creationId xmlns:a16="http://schemas.microsoft.com/office/drawing/2014/main" id="{4CAEFAB4-0F2A-4656-B2BC-578545C26FD6}"/>
              </a:ext>
            </a:extLst>
          </p:cNvPr>
          <p:cNvCxnSpPr>
            <a:cxnSpLocks/>
          </p:cNvCxnSpPr>
          <p:nvPr/>
        </p:nvCxnSpPr>
        <p:spPr>
          <a:xfrm flipV="1">
            <a:off x="2385534" y="1778778"/>
            <a:ext cx="2265475" cy="1878822"/>
          </a:xfrm>
          <a:prstGeom prst="straightConnector1">
            <a:avLst/>
          </a:prstGeom>
          <a:ln w="571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4EC65EB2-0F45-4711-B3BF-B7B9A75E382B}"/>
              </a:ext>
            </a:extLst>
          </p:cNvPr>
          <p:cNvSpPr txBox="1"/>
          <p:nvPr/>
        </p:nvSpPr>
        <p:spPr>
          <a:xfrm>
            <a:off x="910695" y="4336026"/>
            <a:ext cx="2400016" cy="646331"/>
          </a:xfrm>
          <a:prstGeom prst="rect">
            <a:avLst/>
          </a:prstGeom>
          <a:noFill/>
        </p:spPr>
        <p:txBody>
          <a:bodyPr wrap="none" rtlCol="0">
            <a:spAutoFit/>
          </a:bodyPr>
          <a:lstStyle/>
          <a:p>
            <a:r>
              <a:rPr kumimoji="1" lang="ja-JP" altLang="en-US" b="1" dirty="0">
                <a:latin typeface="Meiryo UI" panose="020B0604030504040204" pitchFamily="50" charset="-128"/>
                <a:ea typeface="Meiryo UI" panose="020B0604030504040204" pitchFamily="50" charset="-128"/>
              </a:rPr>
              <a:t>時刻精度が</a:t>
            </a:r>
            <a:r>
              <a:rPr kumimoji="1" lang="ja-JP" altLang="en-US" b="1" dirty="0">
                <a:solidFill>
                  <a:srgbClr val="C00000"/>
                </a:solidFill>
                <a:latin typeface="Meiryo UI" panose="020B0604030504040204" pitchFamily="50" charset="-128"/>
                <a:ea typeface="Meiryo UI" panose="020B0604030504040204" pitchFamily="50" charset="-128"/>
              </a:rPr>
              <a:t>担保された</a:t>
            </a:r>
            <a:endParaRPr kumimoji="1" lang="en-US" altLang="ja-JP" b="1" dirty="0">
              <a:solidFill>
                <a:srgbClr val="C00000"/>
              </a:solidFill>
              <a:latin typeface="Meiryo UI" panose="020B0604030504040204" pitchFamily="50" charset="-128"/>
              <a:ea typeface="Meiryo UI" panose="020B0604030504040204" pitchFamily="50" charset="-128"/>
            </a:endParaRPr>
          </a:p>
          <a:p>
            <a:r>
              <a:rPr lang="ja-JP" altLang="en-US" b="1" dirty="0">
                <a:solidFill>
                  <a:srgbClr val="C00000"/>
                </a:solidFill>
                <a:latin typeface="Meiryo UI" panose="020B0604030504040204" pitchFamily="50" charset="-128"/>
                <a:ea typeface="Meiryo UI" panose="020B0604030504040204" pitchFamily="50" charset="-128"/>
              </a:rPr>
              <a:t>仕組みでの利用</a:t>
            </a:r>
            <a:r>
              <a:rPr lang="ja-JP" altLang="en-US" b="1" dirty="0">
                <a:latin typeface="Meiryo UI" panose="020B0604030504040204" pitchFamily="50" charset="-128"/>
                <a:ea typeface="Meiryo UI" panose="020B0604030504040204" pitchFamily="50" charset="-128"/>
              </a:rPr>
              <a:t>が需要</a:t>
            </a:r>
            <a:endParaRPr kumimoji="1" lang="ja-JP" altLang="en-US" b="1" dirty="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305B00E0-B2C3-444E-AAA0-23AB3495BA56}"/>
              </a:ext>
            </a:extLst>
          </p:cNvPr>
          <p:cNvSpPr txBox="1"/>
          <p:nvPr/>
        </p:nvSpPr>
        <p:spPr>
          <a:xfrm>
            <a:off x="733711" y="5058698"/>
            <a:ext cx="2422458" cy="1077218"/>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●衛星信号利用の標準化</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●常時モニターによる</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　インテグリティシステム</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●利用ガイドラインなど指針</a:t>
            </a:r>
            <a:endParaRPr kumimoji="1" lang="ja-JP" altLang="en-US" sz="1600" dirty="0">
              <a:latin typeface="Meiryo UI" panose="020B0604030504040204" pitchFamily="50" charset="-128"/>
              <a:ea typeface="Meiryo UI" panose="020B0604030504040204" pitchFamily="50" charset="-128"/>
            </a:endParaRPr>
          </a:p>
        </p:txBody>
      </p:sp>
      <p:pic>
        <p:nvPicPr>
          <p:cNvPr id="46" name="図 45">
            <a:extLst>
              <a:ext uri="{FF2B5EF4-FFF2-40B4-BE49-F238E27FC236}">
                <a16:creationId xmlns:a16="http://schemas.microsoft.com/office/drawing/2014/main" id="{FB9477B8-7FB9-4AC1-91D8-AAB29F1CAD99}"/>
              </a:ext>
            </a:extLst>
          </p:cNvPr>
          <p:cNvPicPr>
            <a:picLocks noChangeAspect="1"/>
          </p:cNvPicPr>
          <p:nvPr/>
        </p:nvPicPr>
        <p:blipFill>
          <a:blip r:embed="rId4"/>
          <a:stretch>
            <a:fillRect/>
          </a:stretch>
        </p:blipFill>
        <p:spPr>
          <a:xfrm>
            <a:off x="680568" y="1329045"/>
            <a:ext cx="2486632" cy="2011864"/>
          </a:xfrm>
          <a:prstGeom prst="rect">
            <a:avLst/>
          </a:prstGeom>
        </p:spPr>
      </p:pic>
      <p:sp>
        <p:nvSpPr>
          <p:cNvPr id="41" name="テキスト ボックス 40">
            <a:extLst>
              <a:ext uri="{FF2B5EF4-FFF2-40B4-BE49-F238E27FC236}">
                <a16:creationId xmlns:a16="http://schemas.microsoft.com/office/drawing/2014/main" id="{A4B94E4A-23A6-4F50-BB10-62C1ED6026C6}"/>
              </a:ext>
            </a:extLst>
          </p:cNvPr>
          <p:cNvSpPr txBox="1"/>
          <p:nvPr/>
        </p:nvSpPr>
        <p:spPr>
          <a:xfrm>
            <a:off x="2598953" y="2360049"/>
            <a:ext cx="1879041" cy="307777"/>
          </a:xfrm>
          <a:prstGeom prst="rect">
            <a:avLst/>
          </a:prstGeom>
          <a:solidFill>
            <a:schemeClr val="bg1"/>
          </a:solid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世界の時刻基準と連携</a:t>
            </a:r>
          </a:p>
        </p:txBody>
      </p:sp>
      <p:sp>
        <p:nvSpPr>
          <p:cNvPr id="48" name="四角形: 角を丸くする 47">
            <a:extLst>
              <a:ext uri="{FF2B5EF4-FFF2-40B4-BE49-F238E27FC236}">
                <a16:creationId xmlns:a16="http://schemas.microsoft.com/office/drawing/2014/main" id="{DA51F134-B141-49F5-B2B1-53F46710C03F}"/>
              </a:ext>
            </a:extLst>
          </p:cNvPr>
          <p:cNvSpPr/>
          <p:nvPr/>
        </p:nvSpPr>
        <p:spPr>
          <a:xfrm>
            <a:off x="416624" y="4055806"/>
            <a:ext cx="3628103" cy="274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7E42AE0B-36EE-4847-A47B-E42FDC8E048A}"/>
              </a:ext>
            </a:extLst>
          </p:cNvPr>
          <p:cNvSpPr txBox="1"/>
          <p:nvPr/>
        </p:nvSpPr>
        <p:spPr>
          <a:xfrm>
            <a:off x="600979" y="3819833"/>
            <a:ext cx="3255726"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ja-JP" b="1" dirty="0">
                <a:solidFill>
                  <a:srgbClr val="FFC000"/>
                </a:solidFill>
                <a:latin typeface="Meiryo UI" panose="020B0604030504040204" pitchFamily="50" charset="-128"/>
                <a:ea typeface="Meiryo UI" panose="020B0604030504040204" pitchFamily="50" charset="-128"/>
              </a:rPr>
              <a:t>GNSS</a:t>
            </a:r>
            <a:r>
              <a:rPr kumimoji="1" lang="ja-JP" altLang="en-US" b="1" dirty="0">
                <a:solidFill>
                  <a:srgbClr val="FFC000"/>
                </a:solidFill>
                <a:latin typeface="Meiryo UI" panose="020B0604030504040204" pitchFamily="50" charset="-128"/>
                <a:ea typeface="Meiryo UI" panose="020B0604030504040204" pitchFamily="50" charset="-128"/>
              </a:rPr>
              <a:t>出力</a:t>
            </a:r>
            <a:r>
              <a:rPr kumimoji="1" lang="ja-JP" altLang="en-US" b="1" dirty="0">
                <a:latin typeface="Meiryo UI" panose="020B0604030504040204" pitchFamily="50" charset="-128"/>
                <a:ea typeface="Meiryo UI" panose="020B0604030504040204" pitchFamily="50" charset="-128"/>
              </a:rPr>
              <a:t>による高精度時刻</a:t>
            </a:r>
            <a:endParaRPr kumimoji="1" lang="en-US" altLang="ja-JP" b="1" dirty="0">
              <a:latin typeface="Meiryo UI" panose="020B0604030504040204" pitchFamily="50" charset="-128"/>
              <a:ea typeface="Meiryo UI" panose="020B0604030504040204" pitchFamily="50" charset="-128"/>
            </a:endParaRPr>
          </a:p>
        </p:txBody>
      </p:sp>
      <p:sp>
        <p:nvSpPr>
          <p:cNvPr id="49" name="矢印: 上カーブ 48">
            <a:extLst>
              <a:ext uri="{FF2B5EF4-FFF2-40B4-BE49-F238E27FC236}">
                <a16:creationId xmlns:a16="http://schemas.microsoft.com/office/drawing/2014/main" id="{6AF96147-A77C-4E96-9F73-3CC161BDA906}"/>
              </a:ext>
            </a:extLst>
          </p:cNvPr>
          <p:cNvSpPr/>
          <p:nvPr/>
        </p:nvSpPr>
        <p:spPr>
          <a:xfrm rot="7288705">
            <a:off x="581528" y="2931810"/>
            <a:ext cx="1138958" cy="51437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63272A3C-D58B-4999-BD6B-80785FB0DACC}"/>
              </a:ext>
            </a:extLst>
          </p:cNvPr>
          <p:cNvSpPr txBox="1"/>
          <p:nvPr/>
        </p:nvSpPr>
        <p:spPr>
          <a:xfrm>
            <a:off x="722672" y="6231194"/>
            <a:ext cx="3164649" cy="523220"/>
          </a:xfrm>
          <a:prstGeom prst="rect">
            <a:avLst/>
          </a:prstGeom>
          <a:noFill/>
        </p:spPr>
        <p:txBody>
          <a:bodyPr wrap="none" rtlCol="0">
            <a:spAutoFit/>
          </a:bodyPr>
          <a:lstStyle/>
          <a:p>
            <a:r>
              <a:rPr kumimoji="1" lang="ja-JP" altLang="en-US" sz="28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みちびき利用の担保</a:t>
            </a:r>
          </a:p>
        </p:txBody>
      </p:sp>
      <p:sp>
        <p:nvSpPr>
          <p:cNvPr id="53" name="テキスト ボックス 52">
            <a:extLst>
              <a:ext uri="{FF2B5EF4-FFF2-40B4-BE49-F238E27FC236}">
                <a16:creationId xmlns:a16="http://schemas.microsoft.com/office/drawing/2014/main" id="{BC139BEE-C177-4267-9AD6-A480C70BBA3D}"/>
              </a:ext>
            </a:extLst>
          </p:cNvPr>
          <p:cNvSpPr txBox="1"/>
          <p:nvPr/>
        </p:nvSpPr>
        <p:spPr>
          <a:xfrm>
            <a:off x="8686799" y="6273225"/>
            <a:ext cx="1902543" cy="46166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kumimoji="1" lang="ja-JP" altLang="en-US" sz="2400" b="1" dirty="0">
                <a:solidFill>
                  <a:schemeClr val="bg1"/>
                </a:solidFill>
              </a:rPr>
              <a:t>時刻の決定</a:t>
            </a:r>
          </a:p>
        </p:txBody>
      </p:sp>
      <p:sp>
        <p:nvSpPr>
          <p:cNvPr id="54" name="吹き出し: 円形 53">
            <a:extLst>
              <a:ext uri="{FF2B5EF4-FFF2-40B4-BE49-F238E27FC236}">
                <a16:creationId xmlns:a16="http://schemas.microsoft.com/office/drawing/2014/main" id="{3F619074-EDB7-4B90-98AD-0610A7215A40}"/>
              </a:ext>
            </a:extLst>
          </p:cNvPr>
          <p:cNvSpPr/>
          <p:nvPr/>
        </p:nvSpPr>
        <p:spPr>
          <a:xfrm>
            <a:off x="3664974" y="2868561"/>
            <a:ext cx="1622323" cy="937113"/>
          </a:xfrm>
          <a:prstGeom prst="wedgeEllipseCallout">
            <a:avLst>
              <a:gd name="adj1" fmla="val -159983"/>
              <a:gd name="adj2" fmla="val 5773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みちびき　利用の意義</a:t>
            </a:r>
          </a:p>
        </p:txBody>
      </p:sp>
      <p:sp>
        <p:nvSpPr>
          <p:cNvPr id="55" name="テキスト ボックス 54">
            <a:extLst>
              <a:ext uri="{FF2B5EF4-FFF2-40B4-BE49-F238E27FC236}">
                <a16:creationId xmlns:a16="http://schemas.microsoft.com/office/drawing/2014/main" id="{C1E2073C-4F69-4A94-9D5E-87DD5D0FF1BC}"/>
              </a:ext>
            </a:extLst>
          </p:cNvPr>
          <p:cNvSpPr txBox="1"/>
          <p:nvPr/>
        </p:nvSpPr>
        <p:spPr>
          <a:xfrm>
            <a:off x="951270" y="744793"/>
            <a:ext cx="2430474" cy="369332"/>
          </a:xfrm>
          <a:prstGeom prst="rect">
            <a:avLst/>
          </a:prstGeom>
          <a:noFill/>
        </p:spPr>
        <p:txBody>
          <a:bodyPr wrap="none" rtlCol="0">
            <a:spAutoFit/>
          </a:bodyPr>
          <a:lstStyle/>
          <a:p>
            <a:r>
              <a:rPr kumimoji="1" lang="ja-JP" altLang="en-US" dirty="0"/>
              <a:t>（</a:t>
            </a:r>
            <a:r>
              <a:rPr kumimoji="1" lang="en-US" altLang="ja-JP" dirty="0"/>
              <a:t>GNSS</a:t>
            </a:r>
            <a:r>
              <a:rPr kumimoji="1" lang="ja-JP" altLang="en-US" dirty="0"/>
              <a:t>受信機出力）</a:t>
            </a:r>
          </a:p>
        </p:txBody>
      </p:sp>
    </p:spTree>
    <p:extLst>
      <p:ext uri="{BB962C8B-B14F-4D97-AF65-F5344CB8AC3E}">
        <p14:creationId xmlns:p14="http://schemas.microsoft.com/office/powerpoint/2010/main" val="133031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ED63AED-C64C-4B3F-B820-762349ACFDFF}"/>
              </a:ext>
            </a:extLst>
          </p:cNvPr>
          <p:cNvSpPr txBox="1"/>
          <p:nvPr/>
        </p:nvSpPr>
        <p:spPr>
          <a:xfrm>
            <a:off x="120015" y="45720"/>
            <a:ext cx="8483413" cy="769441"/>
          </a:xfrm>
          <a:prstGeom prst="rect">
            <a:avLst/>
          </a:prstGeom>
          <a:noFill/>
        </p:spPr>
        <p:txBody>
          <a:bodyPr wrap="none" rtlCol="0">
            <a:spAutoFit/>
          </a:bodyPr>
          <a:lstStyle/>
          <a:p>
            <a:r>
              <a:rPr kumimoji="1" lang="ja-JP" altLang="en-US" sz="4400" b="1" dirty="0">
                <a:latin typeface="Meiryo UI" panose="020B0604030504040204" pitchFamily="50" charset="-128"/>
                <a:ea typeface="Meiryo UI" panose="020B0604030504040204" pitchFamily="50" charset="-128"/>
              </a:rPr>
              <a:t>屋内空間でも同じ高精度時刻利用</a:t>
            </a:r>
          </a:p>
        </p:txBody>
      </p:sp>
      <p:pic>
        <p:nvPicPr>
          <p:cNvPr id="4" name="図 3">
            <a:extLst>
              <a:ext uri="{FF2B5EF4-FFF2-40B4-BE49-F238E27FC236}">
                <a16:creationId xmlns:a16="http://schemas.microsoft.com/office/drawing/2014/main" id="{FFEF43A3-7840-49D5-A4D7-2E0E0B4BAA72}"/>
              </a:ext>
            </a:extLst>
          </p:cNvPr>
          <p:cNvPicPr>
            <a:picLocks noChangeAspect="1"/>
          </p:cNvPicPr>
          <p:nvPr/>
        </p:nvPicPr>
        <p:blipFill>
          <a:blip r:embed="rId2"/>
          <a:stretch>
            <a:fillRect/>
          </a:stretch>
        </p:blipFill>
        <p:spPr>
          <a:xfrm>
            <a:off x="243349" y="2455606"/>
            <a:ext cx="5491978" cy="3996276"/>
          </a:xfrm>
          <a:prstGeom prst="rect">
            <a:avLst/>
          </a:prstGeom>
        </p:spPr>
      </p:pic>
      <p:pic>
        <p:nvPicPr>
          <p:cNvPr id="5" name="図 4">
            <a:extLst>
              <a:ext uri="{FF2B5EF4-FFF2-40B4-BE49-F238E27FC236}">
                <a16:creationId xmlns:a16="http://schemas.microsoft.com/office/drawing/2014/main" id="{4A03FA66-5993-4FF3-B16F-252314192C63}"/>
              </a:ext>
            </a:extLst>
          </p:cNvPr>
          <p:cNvPicPr>
            <a:picLocks noChangeAspect="1"/>
          </p:cNvPicPr>
          <p:nvPr/>
        </p:nvPicPr>
        <p:blipFill>
          <a:blip r:embed="rId3"/>
          <a:stretch>
            <a:fillRect/>
          </a:stretch>
        </p:blipFill>
        <p:spPr>
          <a:xfrm>
            <a:off x="6518787" y="1543401"/>
            <a:ext cx="5228304" cy="4392824"/>
          </a:xfrm>
          <a:prstGeom prst="rect">
            <a:avLst/>
          </a:prstGeom>
        </p:spPr>
      </p:pic>
      <p:sp>
        <p:nvSpPr>
          <p:cNvPr id="6" name="テキスト ボックス 5">
            <a:extLst>
              <a:ext uri="{FF2B5EF4-FFF2-40B4-BE49-F238E27FC236}">
                <a16:creationId xmlns:a16="http://schemas.microsoft.com/office/drawing/2014/main" id="{00CEC9E3-0D1F-4AAB-8083-17C2AE6135F3}"/>
              </a:ext>
            </a:extLst>
          </p:cNvPr>
          <p:cNvSpPr txBox="1"/>
          <p:nvPr/>
        </p:nvSpPr>
        <p:spPr>
          <a:xfrm>
            <a:off x="663678" y="1393722"/>
            <a:ext cx="4320413" cy="707886"/>
          </a:xfrm>
          <a:prstGeom prst="rect">
            <a:avLst/>
          </a:prstGeom>
          <a:noFill/>
        </p:spPr>
        <p:txBody>
          <a:bodyPr wrap="none" rtlCol="0">
            <a:spAutoFit/>
          </a:bodyPr>
          <a:lstStyle/>
          <a:p>
            <a:r>
              <a:rPr kumimoji="1" lang="ja-JP" altLang="en-US" sz="2000" dirty="0">
                <a:latin typeface="Meiryo UI" panose="020B0604030504040204" pitchFamily="50" charset="-128"/>
                <a:ea typeface="Meiryo UI" panose="020B0604030504040204" pitchFamily="50" charset="-128"/>
              </a:rPr>
              <a:t>準天頂衛星信号利用を屋内でも容易に</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利用に可能にする技術</a:t>
            </a:r>
            <a:r>
              <a:rPr lang="ja-JP" altLang="en-US" sz="2000" b="1" dirty="0">
                <a:latin typeface="Meiryo UI" panose="020B0604030504040204" pitchFamily="50" charset="-128"/>
                <a:ea typeface="Meiryo UI" panose="020B0604030504040204" pitchFamily="50" charset="-128"/>
              </a:rPr>
              <a:t>（</a:t>
            </a:r>
            <a:r>
              <a:rPr lang="en-US" altLang="ja-JP" sz="2000" b="1" dirty="0" err="1">
                <a:latin typeface="Meiryo UI" panose="020B0604030504040204" pitchFamily="50" charset="-128"/>
                <a:ea typeface="Meiryo UI" panose="020B0604030504040204" pitchFamily="50" charset="-128"/>
              </a:rPr>
              <a:t>iPNT</a:t>
            </a:r>
            <a:r>
              <a:rPr lang="en-US" altLang="ja-JP" sz="2000" b="1" dirty="0">
                <a:latin typeface="Meiryo UI" panose="020B0604030504040204" pitchFamily="50" charset="-128"/>
                <a:ea typeface="Meiryo UI" panose="020B0604030504040204" pitchFamily="50" charset="-128"/>
              </a:rPr>
              <a:t>)</a:t>
            </a:r>
            <a:endParaRPr kumimoji="1"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0366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a:extLst>
              <a:ext uri="{FF2B5EF4-FFF2-40B4-BE49-F238E27FC236}">
                <a16:creationId xmlns:a16="http://schemas.microsoft.com/office/drawing/2014/main" id="{BEF4FB80-9576-404D-ADDA-D7F6D87EC14D}"/>
              </a:ext>
            </a:extLst>
          </p:cNvPr>
          <p:cNvPicPr>
            <a:picLocks noChangeAspect="1"/>
          </p:cNvPicPr>
          <p:nvPr/>
        </p:nvPicPr>
        <p:blipFill>
          <a:blip r:embed="rId2"/>
          <a:stretch>
            <a:fillRect/>
          </a:stretch>
        </p:blipFill>
        <p:spPr>
          <a:xfrm>
            <a:off x="4819997" y="2600498"/>
            <a:ext cx="2013065" cy="2013065"/>
          </a:xfrm>
          <a:prstGeom prst="rect">
            <a:avLst/>
          </a:prstGeom>
        </p:spPr>
      </p:pic>
      <p:sp>
        <p:nvSpPr>
          <p:cNvPr id="2" name="テキスト ボックス 1">
            <a:extLst>
              <a:ext uri="{FF2B5EF4-FFF2-40B4-BE49-F238E27FC236}">
                <a16:creationId xmlns:a16="http://schemas.microsoft.com/office/drawing/2014/main" id="{3F6EE265-6596-45B7-BA5B-54444F41BFB3}"/>
              </a:ext>
            </a:extLst>
          </p:cNvPr>
          <p:cNvSpPr txBox="1"/>
          <p:nvPr/>
        </p:nvSpPr>
        <p:spPr>
          <a:xfrm>
            <a:off x="125311" y="163891"/>
            <a:ext cx="5553123" cy="769441"/>
          </a:xfrm>
          <a:prstGeom prst="rect">
            <a:avLst/>
          </a:prstGeom>
          <a:noFill/>
        </p:spPr>
        <p:txBody>
          <a:bodyPr wrap="none" rtlCol="0">
            <a:spAutoFit/>
          </a:bodyPr>
          <a:lstStyle/>
          <a:p>
            <a:r>
              <a:rPr lang="ja-JP" altLang="en-US" sz="4400" b="1" dirty="0">
                <a:latin typeface="Meiryo UI" panose="020B0604030504040204" pitchFamily="50" charset="-128"/>
                <a:ea typeface="Meiryo UI" panose="020B0604030504040204" pitchFamily="50" charset="-128"/>
              </a:rPr>
              <a:t>本提案の将来の在り方</a:t>
            </a:r>
            <a:endParaRPr kumimoji="1" lang="en-US" altLang="ja-JP" sz="4400" b="1" dirty="0">
              <a:latin typeface="Meiryo UI" panose="020B0604030504040204" pitchFamily="50" charset="-128"/>
              <a:ea typeface="Meiryo UI" panose="020B0604030504040204" pitchFamily="50" charset="-128"/>
            </a:endParaRPr>
          </a:p>
        </p:txBody>
      </p:sp>
      <p:grpSp>
        <p:nvGrpSpPr>
          <p:cNvPr id="45" name="グループ化 44">
            <a:extLst>
              <a:ext uri="{FF2B5EF4-FFF2-40B4-BE49-F238E27FC236}">
                <a16:creationId xmlns:a16="http://schemas.microsoft.com/office/drawing/2014/main" id="{C806D271-28D2-4521-AADE-A20C77A049E7}"/>
              </a:ext>
            </a:extLst>
          </p:cNvPr>
          <p:cNvGrpSpPr/>
          <p:nvPr/>
        </p:nvGrpSpPr>
        <p:grpSpPr>
          <a:xfrm>
            <a:off x="944237" y="1047135"/>
            <a:ext cx="6590439" cy="5607502"/>
            <a:chOff x="1652159" y="1667187"/>
            <a:chExt cx="5180926" cy="5064389"/>
          </a:xfrm>
        </p:grpSpPr>
        <p:sp>
          <p:nvSpPr>
            <p:cNvPr id="3" name="円/楕円 1">
              <a:extLst>
                <a:ext uri="{FF2B5EF4-FFF2-40B4-BE49-F238E27FC236}">
                  <a16:creationId xmlns:a16="http://schemas.microsoft.com/office/drawing/2014/main" id="{C5B29D5F-BD0D-48F3-AEA8-0611DEEAB431}"/>
                </a:ext>
              </a:extLst>
            </p:cNvPr>
            <p:cNvSpPr/>
            <p:nvPr/>
          </p:nvSpPr>
          <p:spPr>
            <a:xfrm>
              <a:off x="5497602" y="1969428"/>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50483690-45C4-48D1-AB23-E893B62B7B47}"/>
                </a:ext>
              </a:extLst>
            </p:cNvPr>
            <p:cNvSpPr/>
            <p:nvPr/>
          </p:nvSpPr>
          <p:spPr>
            <a:xfrm>
              <a:off x="5768712" y="1969428"/>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5B0F1159-A8D1-4FF6-BD8D-E77D89CC529B}"/>
                </a:ext>
              </a:extLst>
            </p:cNvPr>
            <p:cNvSpPr/>
            <p:nvPr/>
          </p:nvSpPr>
          <p:spPr>
            <a:xfrm>
              <a:off x="4901160" y="1969428"/>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B8224D9-4E87-43E0-996D-4FEBB66CA51F}"/>
                </a:ext>
              </a:extLst>
            </p:cNvPr>
            <p:cNvSpPr txBox="1"/>
            <p:nvPr/>
          </p:nvSpPr>
          <p:spPr>
            <a:xfrm>
              <a:off x="5280162" y="1667187"/>
              <a:ext cx="542628" cy="277967"/>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QZSS</a:t>
              </a:r>
              <a:endParaRPr kumimoji="1" lang="ja-JP" altLang="en-US" sz="1400" b="1" dirty="0">
                <a:latin typeface="Meiryo UI" panose="020B0604030504040204" pitchFamily="50" charset="-128"/>
                <a:ea typeface="Meiryo UI" panose="020B0604030504040204" pitchFamily="50" charset="-128"/>
              </a:endParaRPr>
            </a:p>
          </p:txBody>
        </p:sp>
        <p:sp>
          <p:nvSpPr>
            <p:cNvPr id="7" name="円/楕円 7">
              <a:extLst>
                <a:ext uri="{FF2B5EF4-FFF2-40B4-BE49-F238E27FC236}">
                  <a16:creationId xmlns:a16="http://schemas.microsoft.com/office/drawing/2014/main" id="{30BFBAB5-556B-4BAC-997D-565DE719F41E}"/>
                </a:ext>
              </a:extLst>
            </p:cNvPr>
            <p:cNvSpPr/>
            <p:nvPr/>
          </p:nvSpPr>
          <p:spPr>
            <a:xfrm>
              <a:off x="2072527" y="1766893"/>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BF464A8D-CF62-4C62-8346-9D92E9A0C980}"/>
                </a:ext>
              </a:extLst>
            </p:cNvPr>
            <p:cNvSpPr/>
            <p:nvPr/>
          </p:nvSpPr>
          <p:spPr>
            <a:xfrm>
              <a:off x="2343637" y="1766893"/>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DCDBDF98-C0A3-4FF8-BA6E-AF13DE1FD143}"/>
                </a:ext>
              </a:extLst>
            </p:cNvPr>
            <p:cNvSpPr/>
            <p:nvPr/>
          </p:nvSpPr>
          <p:spPr>
            <a:xfrm>
              <a:off x="1808272" y="1766893"/>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88838CAD-1192-4D2E-A82C-5094AB1C269F}"/>
                </a:ext>
              </a:extLst>
            </p:cNvPr>
            <p:cNvSpPr txBox="1"/>
            <p:nvPr/>
          </p:nvSpPr>
          <p:spPr>
            <a:xfrm>
              <a:off x="3351290" y="2885787"/>
              <a:ext cx="447611" cy="277967"/>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GPS</a:t>
              </a:r>
              <a:endParaRPr kumimoji="1" lang="ja-JP" altLang="en-US" sz="1400" b="1" dirty="0">
                <a:latin typeface="Meiryo UI" panose="020B0604030504040204" pitchFamily="50" charset="-128"/>
                <a:ea typeface="Meiryo UI" panose="020B0604030504040204" pitchFamily="50" charset="-128"/>
              </a:endParaRPr>
            </a:p>
          </p:txBody>
        </p:sp>
        <p:cxnSp>
          <p:nvCxnSpPr>
            <p:cNvPr id="11" name="直線コネクタ 10">
              <a:extLst>
                <a:ext uri="{FF2B5EF4-FFF2-40B4-BE49-F238E27FC236}">
                  <a16:creationId xmlns:a16="http://schemas.microsoft.com/office/drawing/2014/main" id="{9CF464F7-E99D-43F4-8641-D852AAA6DB36}"/>
                </a:ext>
              </a:extLst>
            </p:cNvPr>
            <p:cNvCxnSpPr/>
            <p:nvPr/>
          </p:nvCxnSpPr>
          <p:spPr>
            <a:xfrm>
              <a:off x="2980598" y="3125044"/>
              <a:ext cx="1055783" cy="1691566"/>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FEFC41B-C7F0-4A4D-896F-7874419CFC8F}"/>
                </a:ext>
              </a:extLst>
            </p:cNvPr>
            <p:cNvCxnSpPr>
              <a:cxnSpLocks/>
              <a:endCxn id="13" idx="7"/>
            </p:cNvCxnSpPr>
            <p:nvPr/>
          </p:nvCxnSpPr>
          <p:spPr>
            <a:xfrm flipH="1">
              <a:off x="4320721" y="2401476"/>
              <a:ext cx="1231967" cy="244709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3" name="円/楕円 14">
              <a:extLst>
                <a:ext uri="{FF2B5EF4-FFF2-40B4-BE49-F238E27FC236}">
                  <a16:creationId xmlns:a16="http://schemas.microsoft.com/office/drawing/2014/main" id="{F5044423-B57A-4914-AD75-04CD1629EFD3}"/>
                </a:ext>
              </a:extLst>
            </p:cNvPr>
            <p:cNvSpPr/>
            <p:nvPr/>
          </p:nvSpPr>
          <p:spPr>
            <a:xfrm>
              <a:off x="4036381" y="4816609"/>
              <a:ext cx="333125" cy="218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14" name="角丸四角形 15">
              <a:extLst>
                <a:ext uri="{FF2B5EF4-FFF2-40B4-BE49-F238E27FC236}">
                  <a16:creationId xmlns:a16="http://schemas.microsoft.com/office/drawing/2014/main" id="{39039E65-C0A5-4987-BC26-28D60BCD1F22}"/>
                </a:ext>
              </a:extLst>
            </p:cNvPr>
            <p:cNvSpPr/>
            <p:nvPr/>
          </p:nvSpPr>
          <p:spPr>
            <a:xfrm>
              <a:off x="4634370" y="5635109"/>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cxnSp>
          <p:nvCxnSpPr>
            <p:cNvPr id="15" name="カギ線コネクタ 17">
              <a:extLst>
                <a:ext uri="{FF2B5EF4-FFF2-40B4-BE49-F238E27FC236}">
                  <a16:creationId xmlns:a16="http://schemas.microsoft.com/office/drawing/2014/main" id="{EBBCEB7D-B9AB-4678-8850-78F98063A6DE}"/>
                </a:ext>
              </a:extLst>
            </p:cNvPr>
            <p:cNvCxnSpPr>
              <a:stCxn id="13" idx="4"/>
              <a:endCxn id="14" idx="1"/>
            </p:cNvCxnSpPr>
            <p:nvPr/>
          </p:nvCxnSpPr>
          <p:spPr>
            <a:xfrm rot="16200000" flipH="1">
              <a:off x="4031925" y="5205894"/>
              <a:ext cx="773463" cy="4314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6" name="角丸四角形 19">
              <a:extLst>
                <a:ext uri="{FF2B5EF4-FFF2-40B4-BE49-F238E27FC236}">
                  <a16:creationId xmlns:a16="http://schemas.microsoft.com/office/drawing/2014/main" id="{289A9F0A-5B39-4620-8FE5-0651E5E8CC32}"/>
                </a:ext>
              </a:extLst>
            </p:cNvPr>
            <p:cNvSpPr/>
            <p:nvPr/>
          </p:nvSpPr>
          <p:spPr>
            <a:xfrm>
              <a:off x="4688592" y="6289908"/>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cxnSp>
          <p:nvCxnSpPr>
            <p:cNvPr id="17" name="カギ線コネクタ 20">
              <a:extLst>
                <a:ext uri="{FF2B5EF4-FFF2-40B4-BE49-F238E27FC236}">
                  <a16:creationId xmlns:a16="http://schemas.microsoft.com/office/drawing/2014/main" id="{89E9690B-3526-4D91-870D-F36306441B17}"/>
                </a:ext>
              </a:extLst>
            </p:cNvPr>
            <p:cNvCxnSpPr>
              <a:cxnSpLocks/>
              <a:stCxn id="13" idx="4"/>
              <a:endCxn id="16" idx="1"/>
            </p:cNvCxnSpPr>
            <p:nvPr/>
          </p:nvCxnSpPr>
          <p:spPr>
            <a:xfrm rot="16200000" flipH="1">
              <a:off x="3731636" y="5506183"/>
              <a:ext cx="1428262" cy="485648"/>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8" name="Picture 2">
              <a:extLst>
                <a:ext uri="{FF2B5EF4-FFF2-40B4-BE49-F238E27FC236}">
                  <a16:creationId xmlns:a16="http://schemas.microsoft.com/office/drawing/2014/main" id="{99A67C2B-8332-4BD1-9B85-E712591CDC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2377" y="5635109"/>
              <a:ext cx="1282842" cy="264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テキスト ボックス 18">
              <a:extLst>
                <a:ext uri="{FF2B5EF4-FFF2-40B4-BE49-F238E27FC236}">
                  <a16:creationId xmlns:a16="http://schemas.microsoft.com/office/drawing/2014/main" id="{CC3163BD-1B20-4F40-839B-2A2D7A7EDF26}"/>
                </a:ext>
              </a:extLst>
            </p:cNvPr>
            <p:cNvSpPr txBox="1"/>
            <p:nvPr/>
          </p:nvSpPr>
          <p:spPr>
            <a:xfrm>
              <a:off x="5285034" y="5525976"/>
              <a:ext cx="1046190" cy="27796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１</a:t>
              </a:r>
              <a:r>
                <a:rPr kumimoji="1" lang="en-US" altLang="ja-JP" sz="1400" b="1" dirty="0">
                  <a:latin typeface="Meiryo UI" panose="020B0604030504040204" pitchFamily="50" charset="-128"/>
                  <a:ea typeface="Meiryo UI" panose="020B0604030504040204" pitchFamily="50" charset="-128"/>
                </a:rPr>
                <a:t>PPS/TIME</a:t>
              </a:r>
              <a:endParaRPr kumimoji="1" lang="ja-JP" altLang="en-US" sz="1400" b="1"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635821D-A1CF-4332-9D0F-8CE99ADDAD03}"/>
                </a:ext>
              </a:extLst>
            </p:cNvPr>
            <p:cNvSpPr txBox="1"/>
            <p:nvPr/>
          </p:nvSpPr>
          <p:spPr>
            <a:xfrm>
              <a:off x="1652159" y="5580541"/>
              <a:ext cx="1029807" cy="472544"/>
            </a:xfrm>
            <a:prstGeom prst="rect">
              <a:avLst/>
            </a:prstGeom>
            <a:noFill/>
          </p:spPr>
          <p:txBody>
            <a:bodyPr wrap="none" rtlCol="0">
              <a:spAutoFit/>
            </a:bodyPr>
            <a:lstStyle/>
            <a:p>
              <a:r>
                <a:rPr kumimoji="1" lang="en-US" altLang="ja-JP" sz="1400" b="1" dirty="0">
                  <a:latin typeface="Meiryo UI" panose="020B0604030504040204" pitchFamily="50" charset="-128"/>
                  <a:ea typeface="Meiryo UI" panose="020B0604030504040204" pitchFamily="50" charset="-128"/>
                </a:rPr>
                <a:t>QZSS</a:t>
              </a:r>
            </a:p>
            <a:p>
              <a:r>
                <a:rPr lang="en-US" altLang="ja-JP" sz="1400" b="1" dirty="0">
                  <a:latin typeface="Meiryo UI" panose="020B0604030504040204" pitchFamily="50" charset="-128"/>
                  <a:ea typeface="Meiryo UI" panose="020B0604030504040204" pitchFamily="50" charset="-128"/>
                </a:rPr>
                <a:t>Based 1PPS</a:t>
              </a:r>
              <a:endParaRPr kumimoji="1" lang="ja-JP" altLang="en-US" sz="1400" b="1" dirty="0">
                <a:latin typeface="Meiryo UI" panose="020B0604030504040204" pitchFamily="50" charset="-128"/>
                <a:ea typeface="Meiryo UI" panose="020B0604030504040204" pitchFamily="50" charset="-128"/>
              </a:endParaRPr>
            </a:p>
          </p:txBody>
        </p:sp>
        <p:pic>
          <p:nvPicPr>
            <p:cNvPr id="21" name="Picture 2">
              <a:extLst>
                <a:ext uri="{FF2B5EF4-FFF2-40B4-BE49-F238E27FC236}">
                  <a16:creationId xmlns:a16="http://schemas.microsoft.com/office/drawing/2014/main" id="{F06AF082-281B-4DE7-AF90-AA7444F98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2203" y="6233154"/>
              <a:ext cx="1282842" cy="264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テキスト ボックス 21">
              <a:extLst>
                <a:ext uri="{FF2B5EF4-FFF2-40B4-BE49-F238E27FC236}">
                  <a16:creationId xmlns:a16="http://schemas.microsoft.com/office/drawing/2014/main" id="{C3598537-7B53-415C-9FF7-10581857492B}"/>
                </a:ext>
              </a:extLst>
            </p:cNvPr>
            <p:cNvSpPr txBox="1"/>
            <p:nvPr/>
          </p:nvSpPr>
          <p:spPr>
            <a:xfrm>
              <a:off x="1652159" y="6126208"/>
              <a:ext cx="1029807" cy="472544"/>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GPS</a:t>
              </a:r>
              <a:endParaRPr kumimoji="1" lang="en-US" altLang="ja-JP" sz="1400" b="1" dirty="0">
                <a:latin typeface="Meiryo UI" panose="020B0604030504040204" pitchFamily="50" charset="-128"/>
                <a:ea typeface="Meiryo UI" panose="020B0604030504040204" pitchFamily="50" charset="-128"/>
              </a:endParaRPr>
            </a:p>
            <a:p>
              <a:r>
                <a:rPr lang="en-US" altLang="ja-JP" sz="1400" b="1" dirty="0">
                  <a:latin typeface="Meiryo UI" panose="020B0604030504040204" pitchFamily="50" charset="-128"/>
                  <a:ea typeface="Meiryo UI" panose="020B0604030504040204" pitchFamily="50" charset="-128"/>
                </a:rPr>
                <a:t>Based 1PPS</a:t>
              </a:r>
              <a:endParaRPr kumimoji="1" lang="ja-JP" altLang="en-US" sz="1400" b="1"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4041CC2-FEF1-4937-8295-AAAC76109B7D}"/>
                </a:ext>
              </a:extLst>
            </p:cNvPr>
            <p:cNvSpPr txBox="1"/>
            <p:nvPr/>
          </p:nvSpPr>
          <p:spPr>
            <a:xfrm>
              <a:off x="5773034" y="5853375"/>
              <a:ext cx="1060051" cy="472544"/>
            </a:xfrm>
            <a:prstGeom prst="rect">
              <a:avLst/>
            </a:prstGeom>
            <a:noFill/>
            <a:ln>
              <a:solidFill>
                <a:schemeClr val="tx1"/>
              </a:solidFill>
            </a:ln>
          </p:spPr>
          <p:txBody>
            <a:bodyPr wrap="none" rtlCol="0">
              <a:spAutoFit/>
            </a:bodyPr>
            <a:lstStyle/>
            <a:p>
              <a:r>
                <a:rPr lang="ja-JP" altLang="en-US" sz="1400" b="1" dirty="0">
                  <a:latin typeface="Meiryo UI" panose="020B0604030504040204" pitchFamily="50" charset="-128"/>
                  <a:ea typeface="Meiryo UI" panose="020B0604030504040204" pitchFamily="50" charset="-128"/>
                </a:rPr>
                <a:t>時刻・タイミング</a:t>
              </a:r>
              <a:endParaRPr lang="en-US" altLang="ja-JP" sz="1400" b="1" dirty="0">
                <a:latin typeface="Meiryo UI" panose="020B0604030504040204" pitchFamily="50" charset="-128"/>
                <a:ea typeface="Meiryo UI" panose="020B0604030504040204" pitchFamily="50" charset="-128"/>
              </a:endParaRPr>
            </a:p>
            <a:p>
              <a:r>
                <a:rPr kumimoji="1" lang="ja-JP" altLang="en-US" sz="1400" b="1" dirty="0">
                  <a:latin typeface="Meiryo UI" panose="020B0604030504040204" pitchFamily="50" charset="-128"/>
                  <a:ea typeface="Meiryo UI" panose="020B0604030504040204" pitchFamily="50" charset="-128"/>
                </a:rPr>
                <a:t>比較システム</a:t>
              </a:r>
            </a:p>
          </p:txBody>
        </p:sp>
        <p:cxnSp>
          <p:nvCxnSpPr>
            <p:cNvPr id="24" name="コネクタ: カギ線 23">
              <a:extLst>
                <a:ext uri="{FF2B5EF4-FFF2-40B4-BE49-F238E27FC236}">
                  <a16:creationId xmlns:a16="http://schemas.microsoft.com/office/drawing/2014/main" id="{DE7508E8-AF3A-4573-9DD8-1A5091073761}"/>
                </a:ext>
              </a:extLst>
            </p:cNvPr>
            <p:cNvCxnSpPr>
              <a:stCxn id="14" idx="3"/>
            </p:cNvCxnSpPr>
            <p:nvPr/>
          </p:nvCxnSpPr>
          <p:spPr>
            <a:xfrm>
              <a:off x="5322913" y="5808339"/>
              <a:ext cx="395897" cy="2087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B9E4E163-C89A-4342-875A-840EA8A21FB3}"/>
                </a:ext>
              </a:extLst>
            </p:cNvPr>
            <p:cNvCxnSpPr>
              <a:stCxn id="16" idx="3"/>
            </p:cNvCxnSpPr>
            <p:nvPr/>
          </p:nvCxnSpPr>
          <p:spPr>
            <a:xfrm flipV="1">
              <a:off x="5377135" y="6180775"/>
              <a:ext cx="341675" cy="2823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EB79DA2-705A-46F2-BF8B-C7E57F7CB6A5}"/>
                </a:ext>
              </a:extLst>
            </p:cNvPr>
            <p:cNvSpPr txBox="1"/>
            <p:nvPr/>
          </p:nvSpPr>
          <p:spPr>
            <a:xfrm>
              <a:off x="5339256" y="6453609"/>
              <a:ext cx="1046190" cy="277967"/>
            </a:xfrm>
            <a:prstGeom prst="rect">
              <a:avLst/>
            </a:prstGeom>
            <a:noFill/>
          </p:spPr>
          <p:txBody>
            <a:bodyPr wrap="none" rtlCol="0">
              <a:spAutoFit/>
            </a:bodyPr>
            <a:lstStyle/>
            <a:p>
              <a:r>
                <a:rPr kumimoji="1" lang="ja-JP" altLang="en-US" sz="1400" b="1" dirty="0">
                  <a:latin typeface="Meiryo UI" panose="020B0604030504040204" pitchFamily="50" charset="-128"/>
                  <a:ea typeface="Meiryo UI" panose="020B0604030504040204" pitchFamily="50" charset="-128"/>
                </a:rPr>
                <a:t>１</a:t>
              </a:r>
              <a:r>
                <a:rPr kumimoji="1" lang="en-US" altLang="ja-JP" sz="1400" b="1" dirty="0">
                  <a:latin typeface="Meiryo UI" panose="020B0604030504040204" pitchFamily="50" charset="-128"/>
                  <a:ea typeface="Meiryo UI" panose="020B0604030504040204" pitchFamily="50" charset="-128"/>
                </a:rPr>
                <a:t>PPS/TIME</a:t>
              </a:r>
              <a:endParaRPr kumimoji="1" lang="ja-JP" altLang="en-US" sz="1400" b="1" dirty="0">
                <a:latin typeface="Meiryo UI" panose="020B0604030504040204" pitchFamily="50" charset="-128"/>
                <a:ea typeface="Meiryo UI" panose="020B0604030504040204" pitchFamily="50" charset="-128"/>
              </a:endParaRPr>
            </a:p>
          </p:txBody>
        </p:sp>
        <p:sp>
          <p:nvSpPr>
            <p:cNvPr id="27" name="円/楕円 7">
              <a:extLst>
                <a:ext uri="{FF2B5EF4-FFF2-40B4-BE49-F238E27FC236}">
                  <a16:creationId xmlns:a16="http://schemas.microsoft.com/office/drawing/2014/main" id="{5B73091D-43ED-4CC6-BC4F-0AE71EDB0688}"/>
                </a:ext>
              </a:extLst>
            </p:cNvPr>
            <p:cNvSpPr/>
            <p:nvPr/>
          </p:nvSpPr>
          <p:spPr>
            <a:xfrm>
              <a:off x="2072527" y="1766893"/>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2F1CFDFF-C9FC-4707-A5D1-ECD16DD99C92}"/>
                </a:ext>
              </a:extLst>
            </p:cNvPr>
            <p:cNvSpPr/>
            <p:nvPr/>
          </p:nvSpPr>
          <p:spPr>
            <a:xfrm>
              <a:off x="2343637" y="1766893"/>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DA6E1C71-C231-4BEC-8842-E803C0A37EC2}"/>
                </a:ext>
              </a:extLst>
            </p:cNvPr>
            <p:cNvSpPr/>
            <p:nvPr/>
          </p:nvSpPr>
          <p:spPr>
            <a:xfrm>
              <a:off x="1808272" y="1766893"/>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0" name="円/楕円 7">
              <a:extLst>
                <a:ext uri="{FF2B5EF4-FFF2-40B4-BE49-F238E27FC236}">
                  <a16:creationId xmlns:a16="http://schemas.microsoft.com/office/drawing/2014/main" id="{FEB8BD28-EA00-456C-A9D9-0077985BEE03}"/>
                </a:ext>
              </a:extLst>
            </p:cNvPr>
            <p:cNvSpPr/>
            <p:nvPr/>
          </p:nvSpPr>
          <p:spPr>
            <a:xfrm>
              <a:off x="2432567" y="2473484"/>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6977D094-E4FD-4A07-894E-E4E0FD8F2F6D}"/>
                </a:ext>
              </a:extLst>
            </p:cNvPr>
            <p:cNvSpPr/>
            <p:nvPr/>
          </p:nvSpPr>
          <p:spPr>
            <a:xfrm>
              <a:off x="2703677" y="2473484"/>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C57F5A64-57DF-4A1B-BAAD-9283F7EF7A7F}"/>
                </a:ext>
              </a:extLst>
            </p:cNvPr>
            <p:cNvSpPr/>
            <p:nvPr/>
          </p:nvSpPr>
          <p:spPr>
            <a:xfrm>
              <a:off x="2168312" y="2473484"/>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3" name="円/楕円 7">
              <a:extLst>
                <a:ext uri="{FF2B5EF4-FFF2-40B4-BE49-F238E27FC236}">
                  <a16:creationId xmlns:a16="http://schemas.microsoft.com/office/drawing/2014/main" id="{7C24CC02-5786-4D13-B0A6-5EDD6617085F}"/>
                </a:ext>
              </a:extLst>
            </p:cNvPr>
            <p:cNvSpPr/>
            <p:nvPr/>
          </p:nvSpPr>
          <p:spPr>
            <a:xfrm>
              <a:off x="2751109" y="2847013"/>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5AC18C6F-F660-4612-A97D-D29A7BBC00BD}"/>
                </a:ext>
              </a:extLst>
            </p:cNvPr>
            <p:cNvSpPr/>
            <p:nvPr/>
          </p:nvSpPr>
          <p:spPr>
            <a:xfrm>
              <a:off x="3022219" y="2847013"/>
              <a:ext cx="298221" cy="268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A83B51F2-1B2A-45DF-B68E-0FD45A6F61CE}"/>
                </a:ext>
              </a:extLst>
            </p:cNvPr>
            <p:cNvSpPr/>
            <p:nvPr/>
          </p:nvSpPr>
          <p:spPr>
            <a:xfrm>
              <a:off x="2486854" y="2847013"/>
              <a:ext cx="264254" cy="274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3E114107-E0FC-4519-AF89-41564AF87E94}"/>
                </a:ext>
              </a:extLst>
            </p:cNvPr>
            <p:cNvSpPr txBox="1"/>
            <p:nvPr/>
          </p:nvSpPr>
          <p:spPr>
            <a:xfrm>
              <a:off x="2960400" y="2473484"/>
              <a:ext cx="860138" cy="277967"/>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GLONASS</a:t>
              </a:r>
            </a:p>
          </p:txBody>
        </p:sp>
        <p:sp>
          <p:nvSpPr>
            <p:cNvPr id="37" name="テキスト ボックス 36">
              <a:extLst>
                <a:ext uri="{FF2B5EF4-FFF2-40B4-BE49-F238E27FC236}">
                  <a16:creationId xmlns:a16="http://schemas.microsoft.com/office/drawing/2014/main" id="{590FEB83-C478-4290-B4B3-C7CEAFAF41FA}"/>
                </a:ext>
              </a:extLst>
            </p:cNvPr>
            <p:cNvSpPr txBox="1"/>
            <p:nvPr/>
          </p:nvSpPr>
          <p:spPr>
            <a:xfrm>
              <a:off x="2888392" y="2113444"/>
              <a:ext cx="651757" cy="472544"/>
            </a:xfrm>
            <a:prstGeom prst="rect">
              <a:avLst/>
            </a:prstGeom>
            <a:noFill/>
          </p:spPr>
          <p:txBody>
            <a:bodyPr wrap="none" rtlCol="0">
              <a:spAutoFit/>
            </a:bodyPr>
            <a:lstStyle/>
            <a:p>
              <a:r>
                <a:rPr lang="en-US" altLang="ja-JP" sz="1400" b="1" dirty="0">
                  <a:latin typeface="Meiryo UI" panose="020B0604030504040204" pitchFamily="50" charset="-128"/>
                  <a:ea typeface="Meiryo UI" panose="020B0604030504040204" pitchFamily="50" charset="-128"/>
                </a:rPr>
                <a:t>Galileo</a:t>
              </a:r>
            </a:p>
            <a:p>
              <a:endParaRPr lang="en-US" altLang="ja-JP" sz="1400" b="1" dirty="0">
                <a:latin typeface="Meiryo UI" panose="020B0604030504040204" pitchFamily="50" charset="-128"/>
                <a:ea typeface="Meiryo UI" panose="020B0604030504040204" pitchFamily="50" charset="-128"/>
              </a:endParaRPr>
            </a:p>
          </p:txBody>
        </p:sp>
        <p:sp>
          <p:nvSpPr>
            <p:cNvPr id="38" name="円/楕円 7">
              <a:extLst>
                <a:ext uri="{FF2B5EF4-FFF2-40B4-BE49-F238E27FC236}">
                  <a16:creationId xmlns:a16="http://schemas.microsoft.com/office/drawing/2014/main" id="{24C13A40-B94E-4F6E-8F2A-56C798D1A52C}"/>
                </a:ext>
              </a:extLst>
            </p:cNvPr>
            <p:cNvSpPr/>
            <p:nvPr/>
          </p:nvSpPr>
          <p:spPr>
            <a:xfrm>
              <a:off x="2296935" y="2121828"/>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375C72F3-8B97-41C9-98A8-1AB7F1F78747}"/>
                </a:ext>
              </a:extLst>
            </p:cNvPr>
            <p:cNvSpPr/>
            <p:nvPr/>
          </p:nvSpPr>
          <p:spPr>
            <a:xfrm>
              <a:off x="2568045" y="2121828"/>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6A4D60C4-7380-4BF7-8BCF-42C13A8C16C9}"/>
                </a:ext>
              </a:extLst>
            </p:cNvPr>
            <p:cNvSpPr/>
            <p:nvPr/>
          </p:nvSpPr>
          <p:spPr>
            <a:xfrm>
              <a:off x="2032680" y="2121828"/>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1" name="円/楕円 7">
              <a:extLst>
                <a:ext uri="{FF2B5EF4-FFF2-40B4-BE49-F238E27FC236}">
                  <a16:creationId xmlns:a16="http://schemas.microsoft.com/office/drawing/2014/main" id="{D62C731C-1D09-4335-A8C4-D0484A92B380}"/>
                </a:ext>
              </a:extLst>
            </p:cNvPr>
            <p:cNvSpPr/>
            <p:nvPr/>
          </p:nvSpPr>
          <p:spPr>
            <a:xfrm>
              <a:off x="2296935" y="2121828"/>
              <a:ext cx="271110" cy="2728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2" name="正方形/長方形 41">
              <a:extLst>
                <a:ext uri="{FF2B5EF4-FFF2-40B4-BE49-F238E27FC236}">
                  <a16:creationId xmlns:a16="http://schemas.microsoft.com/office/drawing/2014/main" id="{546878A2-0828-4D59-9FDA-A8F7EB2E3A4A}"/>
                </a:ext>
              </a:extLst>
            </p:cNvPr>
            <p:cNvSpPr/>
            <p:nvPr/>
          </p:nvSpPr>
          <p:spPr>
            <a:xfrm>
              <a:off x="2568045" y="2121828"/>
              <a:ext cx="298221" cy="2680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91836352-9D36-434C-AD49-496805456726}"/>
                </a:ext>
              </a:extLst>
            </p:cNvPr>
            <p:cNvSpPr/>
            <p:nvPr/>
          </p:nvSpPr>
          <p:spPr>
            <a:xfrm>
              <a:off x="2032680" y="2121828"/>
              <a:ext cx="264254" cy="2745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C6A1E8AC-FDD3-4AD6-AAFC-8ED45C753698}"/>
                </a:ext>
              </a:extLst>
            </p:cNvPr>
            <p:cNvSpPr txBox="1"/>
            <p:nvPr/>
          </p:nvSpPr>
          <p:spPr>
            <a:xfrm>
              <a:off x="2672368" y="1753404"/>
              <a:ext cx="660579" cy="277967"/>
            </a:xfrm>
            <a:prstGeom prst="rect">
              <a:avLst/>
            </a:prstGeom>
            <a:noFill/>
          </p:spPr>
          <p:txBody>
            <a:bodyPr wrap="none" rtlCol="0">
              <a:spAutoFit/>
            </a:bodyPr>
            <a:lstStyle/>
            <a:p>
              <a:r>
                <a:rPr lang="en-US" altLang="ja-JP" sz="1400" b="1" dirty="0" err="1">
                  <a:latin typeface="Meiryo UI" panose="020B0604030504040204" pitchFamily="50" charset="-128"/>
                  <a:ea typeface="Meiryo UI" panose="020B0604030504040204" pitchFamily="50" charset="-128"/>
                </a:rPr>
                <a:t>Beidou</a:t>
              </a:r>
              <a:endParaRPr lang="en-US" altLang="ja-JP" sz="1400" b="1" dirty="0">
                <a:latin typeface="Meiryo UI" panose="020B0604030504040204" pitchFamily="50" charset="-128"/>
                <a:ea typeface="Meiryo UI" panose="020B0604030504040204" pitchFamily="50" charset="-128"/>
              </a:endParaRPr>
            </a:p>
          </p:txBody>
        </p:sp>
      </p:grpSp>
      <p:sp>
        <p:nvSpPr>
          <p:cNvPr id="47" name="テキスト ボックス 46">
            <a:extLst>
              <a:ext uri="{FF2B5EF4-FFF2-40B4-BE49-F238E27FC236}">
                <a16:creationId xmlns:a16="http://schemas.microsoft.com/office/drawing/2014/main" id="{894B4461-596B-4E44-BB18-4628CF01BA0F}"/>
              </a:ext>
            </a:extLst>
          </p:cNvPr>
          <p:cNvSpPr txBox="1"/>
          <p:nvPr/>
        </p:nvSpPr>
        <p:spPr>
          <a:xfrm>
            <a:off x="7632290" y="2042648"/>
            <a:ext cx="4241802" cy="2308324"/>
          </a:xfrm>
          <a:prstGeom prst="rect">
            <a:avLst/>
          </a:prstGeom>
          <a:noFill/>
        </p:spPr>
        <p:txBody>
          <a:bodyPr wrap="none" rtlCol="0">
            <a:spAutoFit/>
          </a:bodyPr>
          <a:lstStyle/>
          <a:p>
            <a:r>
              <a:rPr kumimoji="1" lang="ja-JP" altLang="en-US" b="1" dirty="0">
                <a:latin typeface="Meiryo UI" panose="020B0604030504040204" pitchFamily="50" charset="-128"/>
                <a:ea typeface="Meiryo UI" panose="020B0604030504040204" pitchFamily="50" charset="-128"/>
              </a:rPr>
              <a:t>・ユーザー利用の</a:t>
            </a:r>
            <a:r>
              <a:rPr kumimoji="1" lang="en-US" altLang="ja-JP" b="1" dirty="0">
                <a:latin typeface="Meiryo UI" panose="020B0604030504040204" pitchFamily="50" charset="-128"/>
                <a:ea typeface="Meiryo UI" panose="020B0604030504040204" pitchFamily="50" charset="-128"/>
              </a:rPr>
              <a:t>QZSS</a:t>
            </a:r>
            <a:r>
              <a:rPr kumimoji="1" lang="ja-JP" altLang="en-US" b="1" dirty="0">
                <a:latin typeface="Meiryo UI" panose="020B0604030504040204" pitchFamily="50" charset="-128"/>
                <a:ea typeface="Meiryo UI" panose="020B0604030504040204" pitchFamily="50" charset="-128"/>
              </a:rPr>
              <a:t>信号の健全性確認</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・健全性確認手法と仕組みの検討</a:t>
            </a:r>
            <a:endParaRPr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・ユーザーへ利用精度の担保と情報提供</a:t>
            </a:r>
            <a:endParaRPr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その為の仕組み構築</a:t>
            </a:r>
          </a:p>
        </p:txBody>
      </p:sp>
      <p:sp>
        <p:nvSpPr>
          <p:cNvPr id="48" name="矢印: 下 47">
            <a:extLst>
              <a:ext uri="{FF2B5EF4-FFF2-40B4-BE49-F238E27FC236}">
                <a16:creationId xmlns:a16="http://schemas.microsoft.com/office/drawing/2014/main" id="{BE405A97-B950-4462-AF93-5BDA9E681625}"/>
              </a:ext>
            </a:extLst>
          </p:cNvPr>
          <p:cNvSpPr/>
          <p:nvPr/>
        </p:nvSpPr>
        <p:spPr>
          <a:xfrm>
            <a:off x="9144000" y="2477725"/>
            <a:ext cx="272845" cy="3516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下 48">
            <a:extLst>
              <a:ext uri="{FF2B5EF4-FFF2-40B4-BE49-F238E27FC236}">
                <a16:creationId xmlns:a16="http://schemas.microsoft.com/office/drawing/2014/main" id="{FC3E2569-1F45-4622-9E66-791810525121}"/>
              </a:ext>
            </a:extLst>
          </p:cNvPr>
          <p:cNvSpPr/>
          <p:nvPr/>
        </p:nvSpPr>
        <p:spPr>
          <a:xfrm>
            <a:off x="9126794" y="3308551"/>
            <a:ext cx="272845" cy="3516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E16FCF7-237C-4C73-B885-F6AFB39B7913}"/>
              </a:ext>
            </a:extLst>
          </p:cNvPr>
          <p:cNvSpPr/>
          <p:nvPr/>
        </p:nvSpPr>
        <p:spPr>
          <a:xfrm>
            <a:off x="7506929" y="1629694"/>
            <a:ext cx="4513006" cy="3288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E25BB3F3-0195-4107-BBF8-E8A27EF752AB}"/>
              </a:ext>
            </a:extLst>
          </p:cNvPr>
          <p:cNvSpPr txBox="1"/>
          <p:nvPr/>
        </p:nvSpPr>
        <p:spPr>
          <a:xfrm>
            <a:off x="7860890" y="1349475"/>
            <a:ext cx="3674404" cy="369332"/>
          </a:xfrm>
          <a:prstGeom prst="rect">
            <a:avLst/>
          </a:prstGeom>
          <a:solidFill>
            <a:schemeClr val="bg1"/>
          </a:solidFill>
          <a:ln>
            <a:solidFill>
              <a:schemeClr val="tx1"/>
            </a:solidFill>
          </a:ln>
        </p:spPr>
        <p:txBody>
          <a:bodyPr wrap="none" rtlCol="0">
            <a:spAutoFit/>
          </a:bodyPr>
          <a:lstStyle/>
          <a:p>
            <a:r>
              <a:rPr kumimoji="1" lang="en-US" altLang="ja-JP" b="1" dirty="0"/>
              <a:t>GNSS</a:t>
            </a:r>
            <a:r>
              <a:rPr kumimoji="1" lang="ja-JP" altLang="en-US" b="1" dirty="0"/>
              <a:t>時刻利用検討会</a:t>
            </a:r>
            <a:r>
              <a:rPr kumimoji="1" lang="en-US" altLang="ja-JP" b="1" dirty="0"/>
              <a:t>(</a:t>
            </a:r>
            <a:r>
              <a:rPr kumimoji="1" lang="ja-JP" altLang="en-US" b="1" dirty="0"/>
              <a:t>仮）の検討</a:t>
            </a:r>
          </a:p>
        </p:txBody>
      </p:sp>
      <p:sp>
        <p:nvSpPr>
          <p:cNvPr id="52" name="テキスト ボックス 51">
            <a:extLst>
              <a:ext uri="{FF2B5EF4-FFF2-40B4-BE49-F238E27FC236}">
                <a16:creationId xmlns:a16="http://schemas.microsoft.com/office/drawing/2014/main" id="{0760F330-5C5E-43E7-97B0-3E97FF317A3D}"/>
              </a:ext>
            </a:extLst>
          </p:cNvPr>
          <p:cNvSpPr txBox="1"/>
          <p:nvPr/>
        </p:nvSpPr>
        <p:spPr>
          <a:xfrm>
            <a:off x="7883012" y="5014452"/>
            <a:ext cx="4055919" cy="1200329"/>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・インテグリティーモニター手法確立</a:t>
            </a:r>
            <a:endParaRPr kumimoji="1"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・モニターサイトの配置</a:t>
            </a:r>
            <a:endParaRPr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・みちびき利用時刻の管理・運用の仕組み</a:t>
            </a:r>
            <a:endParaRPr kumimoji="1"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＝情報提供センターの役割</a:t>
            </a:r>
            <a:endParaRPr lang="en-US" altLang="ja-JP"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721FD0C3-5F2E-43E3-ACF7-385B4AF296D2}"/>
              </a:ext>
            </a:extLst>
          </p:cNvPr>
          <p:cNvSpPr txBox="1"/>
          <p:nvPr/>
        </p:nvSpPr>
        <p:spPr>
          <a:xfrm>
            <a:off x="7621518" y="6223819"/>
            <a:ext cx="4570482" cy="369332"/>
          </a:xfrm>
          <a:prstGeom prst="rect">
            <a:avLst/>
          </a:prstGeom>
          <a:noFill/>
        </p:spPr>
        <p:txBody>
          <a:bodyPr wrap="none" rtlCol="0">
            <a:spAutoFit/>
          </a:bodyPr>
          <a:lstStyle/>
          <a:p>
            <a:r>
              <a:rPr kumimoji="1" lang="ja-JP" altLang="en-US" dirty="0">
                <a:solidFill>
                  <a:srgbClr val="C00000"/>
                </a:solidFill>
                <a:latin typeface="HGP創英角ｺﾞｼｯｸUB" panose="020B0900000000000000" pitchFamily="50" charset="-128"/>
                <a:ea typeface="HGP創英角ｺﾞｼｯｸUB" panose="020B0900000000000000" pitchFamily="50" charset="-128"/>
              </a:rPr>
              <a:t>みちびきの高精度時刻利用の積極的推進策</a:t>
            </a:r>
          </a:p>
        </p:txBody>
      </p:sp>
      <p:sp>
        <p:nvSpPr>
          <p:cNvPr id="54" name="テキスト ボックス 53">
            <a:extLst>
              <a:ext uri="{FF2B5EF4-FFF2-40B4-BE49-F238E27FC236}">
                <a16:creationId xmlns:a16="http://schemas.microsoft.com/office/drawing/2014/main" id="{F67111F7-BC7C-4448-871F-11215549F179}"/>
              </a:ext>
            </a:extLst>
          </p:cNvPr>
          <p:cNvSpPr txBox="1"/>
          <p:nvPr/>
        </p:nvSpPr>
        <p:spPr>
          <a:xfrm>
            <a:off x="4709696" y="4774321"/>
            <a:ext cx="2015295" cy="369332"/>
          </a:xfrm>
          <a:prstGeom prst="rect">
            <a:avLst/>
          </a:prstGeom>
          <a:noFill/>
          <a:ln>
            <a:solidFill>
              <a:schemeClr val="tx1"/>
            </a:solidFill>
          </a:ln>
        </p:spPr>
        <p:txBody>
          <a:bodyPr wrap="none" rtlCol="0">
            <a:spAutoFit/>
          </a:bodyPr>
          <a:lstStyle/>
          <a:p>
            <a:r>
              <a:rPr kumimoji="1" lang="ja-JP" altLang="en-US" dirty="0">
                <a:latin typeface="Meiryo UI" panose="020B0604030504040204" pitchFamily="50" charset="-128"/>
                <a:ea typeface="Meiryo UI" panose="020B0604030504040204" pitchFamily="50" charset="-128"/>
              </a:rPr>
              <a:t>インテグリティモニター</a:t>
            </a:r>
          </a:p>
        </p:txBody>
      </p:sp>
      <p:sp>
        <p:nvSpPr>
          <p:cNvPr id="56" name="テキスト ボックス 55">
            <a:extLst>
              <a:ext uri="{FF2B5EF4-FFF2-40B4-BE49-F238E27FC236}">
                <a16:creationId xmlns:a16="http://schemas.microsoft.com/office/drawing/2014/main" id="{76995B79-6645-4352-86BE-6A931D203EAA}"/>
              </a:ext>
            </a:extLst>
          </p:cNvPr>
          <p:cNvSpPr txBox="1"/>
          <p:nvPr/>
        </p:nvSpPr>
        <p:spPr>
          <a:xfrm>
            <a:off x="7290219" y="221715"/>
            <a:ext cx="4901781" cy="954107"/>
          </a:xfrm>
          <a:prstGeom prst="rect">
            <a:avLst/>
          </a:prstGeom>
          <a:solidFill>
            <a:schemeClr val="bg1"/>
          </a:solidFill>
          <a:ln>
            <a:solidFill>
              <a:schemeClr val="tx1"/>
            </a:solidFill>
          </a:ln>
        </p:spPr>
        <p:txBody>
          <a:bodyPr wrap="square" rtlCol="0">
            <a:spAutoFit/>
          </a:bodyPr>
          <a:lstStyle/>
          <a:p>
            <a:r>
              <a:rPr lang="ja-JP" altLang="en-US" sz="2800" b="1" dirty="0">
                <a:solidFill>
                  <a:srgbClr val="C00000"/>
                </a:solidFill>
                <a:latin typeface="HGP創英角ｺﾞｼｯｸUB" panose="020B0900000000000000" pitchFamily="50" charset="-128"/>
                <a:ea typeface="HGP創英角ｺﾞｼｯｸUB" panose="020B0900000000000000" pitchFamily="50" charset="-128"/>
              </a:rPr>
              <a:t>みちびき時刻利用の担保・保証</a:t>
            </a:r>
            <a:endParaRPr lang="en-US" altLang="ja-JP" sz="2800" b="1" dirty="0">
              <a:solidFill>
                <a:srgbClr val="C00000"/>
              </a:solidFill>
              <a:latin typeface="HGP創英角ｺﾞｼｯｸUB" panose="020B0900000000000000" pitchFamily="50" charset="-128"/>
              <a:ea typeface="HGP創英角ｺﾞｼｯｸUB" panose="020B0900000000000000" pitchFamily="50" charset="-128"/>
            </a:endParaRPr>
          </a:p>
          <a:p>
            <a:r>
              <a:rPr kumimoji="1" lang="ja-JP" altLang="en-US" sz="2800" b="1" dirty="0">
                <a:solidFill>
                  <a:srgbClr val="C00000"/>
                </a:solidFill>
                <a:latin typeface="HGP創英角ｺﾞｼｯｸUB" panose="020B0900000000000000" pitchFamily="50" charset="-128"/>
                <a:ea typeface="HGP創英角ｺﾞｼｯｸUB" panose="020B0900000000000000" pitchFamily="50" charset="-128"/>
              </a:rPr>
              <a:t>　　　　　　しくみの構築</a:t>
            </a:r>
          </a:p>
        </p:txBody>
      </p:sp>
      <p:cxnSp>
        <p:nvCxnSpPr>
          <p:cNvPr id="58" name="直線矢印コネクタ 57">
            <a:extLst>
              <a:ext uri="{FF2B5EF4-FFF2-40B4-BE49-F238E27FC236}">
                <a16:creationId xmlns:a16="http://schemas.microsoft.com/office/drawing/2014/main" id="{DFE134E6-F0A8-4249-9D73-B6D88ADDB6EE}"/>
              </a:ext>
            </a:extLst>
          </p:cNvPr>
          <p:cNvCxnSpPr>
            <a:cxnSpLocks/>
          </p:cNvCxnSpPr>
          <p:nvPr/>
        </p:nvCxnSpPr>
        <p:spPr>
          <a:xfrm>
            <a:off x="5835535" y="590204"/>
            <a:ext cx="1155469" cy="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641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6EE265-6596-45B7-BA5B-54444F41BFB3}"/>
              </a:ext>
            </a:extLst>
          </p:cNvPr>
          <p:cNvSpPr txBox="1"/>
          <p:nvPr/>
        </p:nvSpPr>
        <p:spPr>
          <a:xfrm>
            <a:off x="334738" y="208539"/>
            <a:ext cx="1877437" cy="769441"/>
          </a:xfrm>
          <a:prstGeom prst="rect">
            <a:avLst/>
          </a:prstGeom>
          <a:noFill/>
        </p:spPr>
        <p:txBody>
          <a:bodyPr wrap="none" rtlCol="0">
            <a:spAutoFit/>
          </a:bodyPr>
          <a:lstStyle/>
          <a:p>
            <a:r>
              <a:rPr lang="ja-JP" altLang="en-US" sz="4400" b="1" dirty="0">
                <a:latin typeface="Meiryo UI" panose="020B0604030504040204" pitchFamily="50" charset="-128"/>
                <a:ea typeface="Meiryo UI" panose="020B0604030504040204" pitchFamily="50" charset="-128"/>
              </a:rPr>
              <a:t>本提案</a:t>
            </a:r>
            <a:endParaRPr kumimoji="1" lang="en-US" altLang="ja-JP" sz="4400" b="1" dirty="0">
              <a:latin typeface="Meiryo UI" panose="020B0604030504040204" pitchFamily="50" charset="-128"/>
              <a:ea typeface="Meiryo UI" panose="020B0604030504040204" pitchFamily="50" charset="-128"/>
            </a:endParaRPr>
          </a:p>
        </p:txBody>
      </p:sp>
      <p:grpSp>
        <p:nvGrpSpPr>
          <p:cNvPr id="35" name="グループ化 34">
            <a:extLst>
              <a:ext uri="{FF2B5EF4-FFF2-40B4-BE49-F238E27FC236}">
                <a16:creationId xmlns:a16="http://schemas.microsoft.com/office/drawing/2014/main" id="{B17EB2DA-A90E-49B6-9AF4-A2532004E6E7}"/>
              </a:ext>
            </a:extLst>
          </p:cNvPr>
          <p:cNvGrpSpPr/>
          <p:nvPr/>
        </p:nvGrpSpPr>
        <p:grpSpPr>
          <a:xfrm>
            <a:off x="951943" y="1051276"/>
            <a:ext cx="7482059" cy="5605470"/>
            <a:chOff x="3360694" y="1346127"/>
            <a:chExt cx="5732231" cy="4499118"/>
          </a:xfrm>
        </p:grpSpPr>
        <p:sp>
          <p:nvSpPr>
            <p:cNvPr id="3" name="円/楕円 1">
              <a:extLst>
                <a:ext uri="{FF2B5EF4-FFF2-40B4-BE49-F238E27FC236}">
                  <a16:creationId xmlns:a16="http://schemas.microsoft.com/office/drawing/2014/main" id="{AB5D9D61-BC44-495D-856B-DB9C6EC30D41}"/>
                </a:ext>
              </a:extLst>
            </p:cNvPr>
            <p:cNvSpPr/>
            <p:nvPr/>
          </p:nvSpPr>
          <p:spPr>
            <a:xfrm>
              <a:off x="6371442" y="1662477"/>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43EDF078-1A3A-4257-910D-0FB5134FEA3A}"/>
                </a:ext>
              </a:extLst>
            </p:cNvPr>
            <p:cNvSpPr/>
            <p:nvPr/>
          </p:nvSpPr>
          <p:spPr>
            <a:xfrm>
              <a:off x="6642552" y="1662477"/>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64B88BE1-43E6-4F11-8AA9-05E1B9F55C11}"/>
                </a:ext>
              </a:extLst>
            </p:cNvPr>
            <p:cNvSpPr/>
            <p:nvPr/>
          </p:nvSpPr>
          <p:spPr>
            <a:xfrm>
              <a:off x="5775000" y="1662477"/>
              <a:ext cx="596442" cy="27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F5D7307-0F2F-4A13-988E-EE8DF98C9211}"/>
                </a:ext>
              </a:extLst>
            </p:cNvPr>
            <p:cNvSpPr txBox="1"/>
            <p:nvPr/>
          </p:nvSpPr>
          <p:spPr>
            <a:xfrm>
              <a:off x="6154002" y="1360236"/>
              <a:ext cx="508585" cy="247031"/>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QZSS</a:t>
              </a:r>
              <a:endParaRPr kumimoji="1" lang="ja-JP" altLang="en-US" sz="1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F3AC83FF-EBB6-434E-8080-44418492011D}"/>
                </a:ext>
              </a:extLst>
            </p:cNvPr>
            <p:cNvSpPr txBox="1"/>
            <p:nvPr/>
          </p:nvSpPr>
          <p:spPr>
            <a:xfrm>
              <a:off x="3575427" y="1346127"/>
              <a:ext cx="411662" cy="247031"/>
            </a:xfrm>
            <a:prstGeom prst="rect">
              <a:avLst/>
            </a:prstGeom>
            <a:noFill/>
          </p:spPr>
          <p:txBody>
            <a:bodyPr wrap="none" rtlCol="0">
              <a:spAutoFit/>
            </a:bodyPr>
            <a:lstStyle/>
            <a:p>
              <a:r>
                <a:rPr kumimoji="1" lang="en-US" altLang="ja-JP" sz="1400" dirty="0">
                  <a:latin typeface="Meiryo UI" panose="020B0604030504040204" pitchFamily="50" charset="-128"/>
                  <a:ea typeface="Meiryo UI" panose="020B0604030504040204" pitchFamily="50" charset="-128"/>
                </a:rPr>
                <a:t>GPS</a:t>
              </a:r>
              <a:endParaRPr kumimoji="1" lang="ja-JP" altLang="en-US" sz="1400" dirty="0">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a16="http://schemas.microsoft.com/office/drawing/2014/main" id="{4C6A3839-59B2-4B2D-999A-31FA3B37844C}"/>
                </a:ext>
              </a:extLst>
            </p:cNvPr>
            <p:cNvCxnSpPr>
              <a:cxnSpLocks/>
              <a:endCxn id="10" idx="2"/>
            </p:cNvCxnSpPr>
            <p:nvPr/>
          </p:nvCxnSpPr>
          <p:spPr>
            <a:xfrm>
              <a:off x="3834240" y="2022517"/>
              <a:ext cx="1147989" cy="180418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4B3C6CB-3E1E-4598-A5AF-3F7C08202040}"/>
                </a:ext>
              </a:extLst>
            </p:cNvPr>
            <p:cNvCxnSpPr>
              <a:cxnSpLocks/>
              <a:stCxn id="3" idx="4"/>
              <a:endCxn id="10" idx="7"/>
            </p:cNvCxnSpPr>
            <p:nvPr/>
          </p:nvCxnSpPr>
          <p:spPr>
            <a:xfrm flipH="1">
              <a:off x="5266569" y="1935310"/>
              <a:ext cx="1240428" cy="1814224"/>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10" name="円/楕円 14">
              <a:extLst>
                <a:ext uri="{FF2B5EF4-FFF2-40B4-BE49-F238E27FC236}">
                  <a16:creationId xmlns:a16="http://schemas.microsoft.com/office/drawing/2014/main" id="{CEAC4A4E-C209-4810-94A1-FD93ACBF24DC}"/>
                </a:ext>
              </a:extLst>
            </p:cNvPr>
            <p:cNvSpPr/>
            <p:nvPr/>
          </p:nvSpPr>
          <p:spPr>
            <a:xfrm>
              <a:off x="4982229" y="3717570"/>
              <a:ext cx="333125" cy="218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11" name="角丸四角形 15">
              <a:extLst>
                <a:ext uri="{FF2B5EF4-FFF2-40B4-BE49-F238E27FC236}">
                  <a16:creationId xmlns:a16="http://schemas.microsoft.com/office/drawing/2014/main" id="{D3D28D55-A39E-4CA7-ADEC-B6CB0C0F0C7D}"/>
                </a:ext>
              </a:extLst>
            </p:cNvPr>
            <p:cNvSpPr/>
            <p:nvPr/>
          </p:nvSpPr>
          <p:spPr>
            <a:xfrm>
              <a:off x="5580218" y="4536070"/>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cxnSp>
          <p:nvCxnSpPr>
            <p:cNvPr id="12" name="カギ線コネクタ 17">
              <a:extLst>
                <a:ext uri="{FF2B5EF4-FFF2-40B4-BE49-F238E27FC236}">
                  <a16:creationId xmlns:a16="http://schemas.microsoft.com/office/drawing/2014/main" id="{A40349B4-9CD5-4C90-9C03-E3F9E1FF432A}"/>
                </a:ext>
              </a:extLst>
            </p:cNvPr>
            <p:cNvCxnSpPr>
              <a:stCxn id="10" idx="4"/>
              <a:endCxn id="11" idx="1"/>
            </p:cNvCxnSpPr>
            <p:nvPr/>
          </p:nvCxnSpPr>
          <p:spPr>
            <a:xfrm rot="16200000" flipH="1">
              <a:off x="4977773" y="4106855"/>
              <a:ext cx="773463" cy="43142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角丸四角形 19">
              <a:extLst>
                <a:ext uri="{FF2B5EF4-FFF2-40B4-BE49-F238E27FC236}">
                  <a16:creationId xmlns:a16="http://schemas.microsoft.com/office/drawing/2014/main" id="{DED35876-9FE0-4506-8C90-34BE09FFE034}"/>
                </a:ext>
              </a:extLst>
            </p:cNvPr>
            <p:cNvSpPr/>
            <p:nvPr/>
          </p:nvSpPr>
          <p:spPr>
            <a:xfrm>
              <a:off x="5634440" y="5190869"/>
              <a:ext cx="688543" cy="346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cxnSp>
          <p:nvCxnSpPr>
            <p:cNvPr id="14" name="カギ線コネクタ 20">
              <a:extLst>
                <a:ext uri="{FF2B5EF4-FFF2-40B4-BE49-F238E27FC236}">
                  <a16:creationId xmlns:a16="http://schemas.microsoft.com/office/drawing/2014/main" id="{55D85124-D2F7-443A-8535-2117DAC98628}"/>
                </a:ext>
              </a:extLst>
            </p:cNvPr>
            <p:cNvCxnSpPr>
              <a:cxnSpLocks/>
              <a:stCxn id="10" idx="4"/>
              <a:endCxn id="13" idx="1"/>
            </p:cNvCxnSpPr>
            <p:nvPr/>
          </p:nvCxnSpPr>
          <p:spPr>
            <a:xfrm rot="16200000" flipH="1">
              <a:off x="4677484" y="4407144"/>
              <a:ext cx="1428262" cy="48564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A2221184-C5BE-4ABB-AFB2-302A2100C2A3}"/>
                </a:ext>
              </a:extLst>
            </p:cNvPr>
            <p:cNvSpPr txBox="1"/>
            <p:nvPr/>
          </p:nvSpPr>
          <p:spPr>
            <a:xfrm>
              <a:off x="6230882" y="4426937"/>
              <a:ext cx="933608" cy="247031"/>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１</a:t>
              </a:r>
              <a:r>
                <a:rPr kumimoji="1" lang="en-US" altLang="ja-JP" sz="1400" dirty="0">
                  <a:latin typeface="Meiryo UI" panose="020B0604030504040204" pitchFamily="50" charset="-128"/>
                  <a:ea typeface="Meiryo UI" panose="020B0604030504040204" pitchFamily="50" charset="-128"/>
                </a:rPr>
                <a:t>PPS/TIME</a:t>
              </a:r>
              <a:endParaRPr kumimoji="1" lang="ja-JP" altLang="en-US" sz="14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F7909E5-CBB2-422C-9009-D03277E40EC8}"/>
                </a:ext>
              </a:extLst>
            </p:cNvPr>
            <p:cNvSpPr txBox="1"/>
            <p:nvPr/>
          </p:nvSpPr>
          <p:spPr>
            <a:xfrm>
              <a:off x="6718882" y="4754336"/>
              <a:ext cx="970452" cy="419952"/>
            </a:xfrm>
            <a:prstGeom prst="rect">
              <a:avLst/>
            </a:prstGeom>
            <a:noFill/>
            <a:ln>
              <a:solidFill>
                <a:schemeClr val="tx1"/>
              </a:solidFill>
            </a:ln>
          </p:spPr>
          <p:txBody>
            <a:bodyPr wrap="none" rtlCol="0">
              <a:spAutoFit/>
            </a:bodyPr>
            <a:lstStyle/>
            <a:p>
              <a:r>
                <a:rPr lang="ja-JP" altLang="en-US" sz="1400" dirty="0">
                  <a:latin typeface="Meiryo UI" panose="020B0604030504040204" pitchFamily="50" charset="-128"/>
                  <a:ea typeface="Meiryo UI" panose="020B0604030504040204" pitchFamily="50" charset="-128"/>
                </a:rPr>
                <a:t>時刻・タイミング</a:t>
              </a:r>
              <a:endParaRPr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比較装置</a:t>
              </a:r>
            </a:p>
          </p:txBody>
        </p:sp>
        <p:cxnSp>
          <p:nvCxnSpPr>
            <p:cNvPr id="17" name="コネクタ: カギ線 16">
              <a:extLst>
                <a:ext uri="{FF2B5EF4-FFF2-40B4-BE49-F238E27FC236}">
                  <a16:creationId xmlns:a16="http://schemas.microsoft.com/office/drawing/2014/main" id="{6E6EDD3E-C822-4C92-8F3C-84CA55E42B48}"/>
                </a:ext>
              </a:extLst>
            </p:cNvPr>
            <p:cNvCxnSpPr>
              <a:stCxn id="11" idx="3"/>
            </p:cNvCxnSpPr>
            <p:nvPr/>
          </p:nvCxnSpPr>
          <p:spPr>
            <a:xfrm>
              <a:off x="6268761" y="4709300"/>
              <a:ext cx="395897" cy="2087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D25EA95C-860D-42F6-A9FF-60D4B6D14A0F}"/>
                </a:ext>
              </a:extLst>
            </p:cNvPr>
            <p:cNvCxnSpPr>
              <a:stCxn id="13" idx="3"/>
            </p:cNvCxnSpPr>
            <p:nvPr/>
          </p:nvCxnSpPr>
          <p:spPr>
            <a:xfrm flipV="1">
              <a:off x="6322983" y="5081736"/>
              <a:ext cx="341675" cy="28236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D4B63AF-0C34-4780-B104-AD989D771D18}"/>
                </a:ext>
              </a:extLst>
            </p:cNvPr>
            <p:cNvSpPr txBox="1"/>
            <p:nvPr/>
          </p:nvSpPr>
          <p:spPr>
            <a:xfrm>
              <a:off x="6285104" y="5354570"/>
              <a:ext cx="933608" cy="247031"/>
            </a:xfrm>
            <a:prstGeom prst="rect">
              <a:avLst/>
            </a:prstGeom>
            <a:noFill/>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１</a:t>
              </a:r>
              <a:r>
                <a:rPr kumimoji="1" lang="en-US" altLang="ja-JP" sz="1400" dirty="0">
                  <a:latin typeface="Meiryo UI" panose="020B0604030504040204" pitchFamily="50" charset="-128"/>
                  <a:ea typeface="Meiryo UI" panose="020B0604030504040204" pitchFamily="50" charset="-128"/>
                </a:rPr>
                <a:t>PPS/TIME</a:t>
              </a:r>
              <a:endParaRPr kumimoji="1" lang="ja-JP" altLang="en-US" sz="1400" dirty="0">
                <a:latin typeface="Meiryo UI" panose="020B0604030504040204" pitchFamily="50" charset="-128"/>
                <a:ea typeface="Meiryo UI" panose="020B0604030504040204" pitchFamily="50" charset="-128"/>
              </a:endParaRPr>
            </a:p>
          </p:txBody>
        </p:sp>
        <p:sp>
          <p:nvSpPr>
            <p:cNvPr id="20" name="円/楕円 7">
              <a:extLst>
                <a:ext uri="{FF2B5EF4-FFF2-40B4-BE49-F238E27FC236}">
                  <a16:creationId xmlns:a16="http://schemas.microsoft.com/office/drawing/2014/main" id="{6B4140C7-741C-4D3E-9EE6-D214549AE105}"/>
                </a:ext>
              </a:extLst>
            </p:cNvPr>
            <p:cNvSpPr/>
            <p:nvPr/>
          </p:nvSpPr>
          <p:spPr>
            <a:xfrm>
              <a:off x="3624949" y="1662477"/>
              <a:ext cx="271110" cy="272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FD85D8A-BA47-4FDE-B761-AF5A02E1E5B5}"/>
                </a:ext>
              </a:extLst>
            </p:cNvPr>
            <p:cNvSpPr/>
            <p:nvPr/>
          </p:nvSpPr>
          <p:spPr>
            <a:xfrm>
              <a:off x="3896059" y="1662477"/>
              <a:ext cx="298221" cy="268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A40F095D-6165-4E13-904A-BB8723C03457}"/>
                </a:ext>
              </a:extLst>
            </p:cNvPr>
            <p:cNvSpPr/>
            <p:nvPr/>
          </p:nvSpPr>
          <p:spPr>
            <a:xfrm>
              <a:off x="3360694" y="1662477"/>
              <a:ext cx="264254" cy="274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4AD2B965-F042-45F5-929C-25B0707B301F}"/>
                </a:ext>
              </a:extLst>
            </p:cNvPr>
            <p:cNvSpPr/>
            <p:nvPr/>
          </p:nvSpPr>
          <p:spPr>
            <a:xfrm>
              <a:off x="4986368" y="4614805"/>
              <a:ext cx="28803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1008D640-1B52-4642-80BC-F79592F39BD7}"/>
                </a:ext>
              </a:extLst>
            </p:cNvPr>
            <p:cNvSpPr txBox="1"/>
            <p:nvPr/>
          </p:nvSpPr>
          <p:spPr>
            <a:xfrm>
              <a:off x="4051258" y="4615899"/>
              <a:ext cx="829219" cy="247031"/>
            </a:xfrm>
            <a:prstGeom prst="rect">
              <a:avLst/>
            </a:prstGeom>
            <a:noFill/>
          </p:spPr>
          <p:txBody>
            <a:bodyPr wrap="none" rtlCol="0">
              <a:spAutoFit/>
            </a:bodyPr>
            <a:lstStyle/>
            <a:p>
              <a:r>
                <a:rPr lang="ja-JP" altLang="en-US" sz="1400" dirty="0">
                  <a:latin typeface="Meiryo UI" panose="020B0604030504040204" pitchFamily="50" charset="-128"/>
                  <a:ea typeface="Meiryo UI" panose="020B0604030504040204" pitchFamily="50" charset="-128"/>
                </a:rPr>
                <a:t>信号分配器</a:t>
              </a:r>
              <a:endParaRPr kumimoji="1" lang="ja-JP" altLang="en-US"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2E3677F7-B0E9-4DD0-8C30-6A64FDA7D88B}"/>
                </a:ext>
              </a:extLst>
            </p:cNvPr>
            <p:cNvSpPr txBox="1"/>
            <p:nvPr/>
          </p:nvSpPr>
          <p:spPr>
            <a:xfrm>
              <a:off x="5346408" y="3678701"/>
              <a:ext cx="1165230" cy="296437"/>
            </a:xfrm>
            <a:prstGeom prst="rect">
              <a:avLst/>
            </a:prstGeom>
            <a:noFill/>
          </p:spPr>
          <p:txBody>
            <a:bodyPr wrap="none" rtlCol="0">
              <a:spAutoFit/>
            </a:bodyPr>
            <a:lstStyle/>
            <a:p>
              <a:r>
                <a:rPr kumimoji="1" lang="en-US" altLang="ja-JP" dirty="0">
                  <a:latin typeface="Meiryo UI" panose="020B0604030504040204" pitchFamily="50" charset="-128"/>
                  <a:ea typeface="Meiryo UI" panose="020B0604030504040204" pitchFamily="50" charset="-128"/>
                </a:rPr>
                <a:t>GNSS</a:t>
              </a:r>
              <a:r>
                <a:rPr kumimoji="1" lang="ja-JP" altLang="en-US" dirty="0">
                  <a:latin typeface="Meiryo UI" panose="020B0604030504040204" pitchFamily="50" charset="-128"/>
                  <a:ea typeface="Meiryo UI" panose="020B0604030504040204" pitchFamily="50" charset="-128"/>
                </a:rPr>
                <a:t>アンテナ</a:t>
              </a:r>
            </a:p>
          </p:txBody>
        </p:sp>
        <p:sp>
          <p:nvSpPr>
            <p:cNvPr id="26" name="テキスト ボックス 25">
              <a:extLst>
                <a:ext uri="{FF2B5EF4-FFF2-40B4-BE49-F238E27FC236}">
                  <a16:creationId xmlns:a16="http://schemas.microsoft.com/office/drawing/2014/main" id="{683EF89A-22FA-401A-9705-BC249FBE69AF}"/>
                </a:ext>
              </a:extLst>
            </p:cNvPr>
            <p:cNvSpPr txBox="1"/>
            <p:nvPr/>
          </p:nvSpPr>
          <p:spPr>
            <a:xfrm>
              <a:off x="5490424" y="4182757"/>
              <a:ext cx="1603124" cy="222328"/>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GNSS</a:t>
              </a:r>
              <a:r>
                <a:rPr lang="ja-JP" altLang="en-US" sz="1200" dirty="0">
                  <a:solidFill>
                    <a:srgbClr val="FF0000"/>
                  </a:solidFill>
                  <a:latin typeface="Meiryo UI" panose="020B0604030504040204" pitchFamily="50" charset="-128"/>
                  <a:ea typeface="Meiryo UI" panose="020B0604030504040204" pitchFamily="50" charset="-128"/>
                </a:rPr>
                <a:t>受信機（</a:t>
              </a:r>
              <a:r>
                <a:rPr lang="en-US" altLang="ja-JP" sz="1200" dirty="0">
                  <a:solidFill>
                    <a:srgbClr val="FF0000"/>
                  </a:solidFill>
                  <a:latin typeface="Meiryo UI" panose="020B0604030504040204" pitchFamily="50" charset="-128"/>
                  <a:ea typeface="Meiryo UI" panose="020B0604030504040204" pitchFamily="50" charset="-128"/>
                </a:rPr>
                <a:t>QZSS</a:t>
              </a:r>
              <a:r>
                <a:rPr lang="ja-JP" altLang="en-US" sz="1200" dirty="0">
                  <a:solidFill>
                    <a:srgbClr val="FF0000"/>
                  </a:solidFill>
                  <a:latin typeface="Meiryo UI" panose="020B0604030504040204" pitchFamily="50" charset="-128"/>
                  <a:ea typeface="Meiryo UI" panose="020B0604030504040204" pitchFamily="50" charset="-128"/>
                </a:rPr>
                <a:t>受信）</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AC6407F0-6A1C-44BB-80F2-12120D8682F9}"/>
                </a:ext>
              </a:extLst>
            </p:cNvPr>
            <p:cNvSpPr txBox="1"/>
            <p:nvPr/>
          </p:nvSpPr>
          <p:spPr>
            <a:xfrm>
              <a:off x="5562432" y="5622917"/>
              <a:ext cx="1519514" cy="222328"/>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GNSS</a:t>
              </a:r>
              <a:r>
                <a:rPr lang="ja-JP" altLang="en-US" sz="1200" dirty="0">
                  <a:solidFill>
                    <a:srgbClr val="FF0000"/>
                  </a:solidFill>
                  <a:latin typeface="Meiryo UI" panose="020B0604030504040204" pitchFamily="50" charset="-128"/>
                  <a:ea typeface="Meiryo UI" panose="020B0604030504040204" pitchFamily="50" charset="-128"/>
                </a:rPr>
                <a:t>受信機（</a:t>
              </a:r>
              <a:r>
                <a:rPr lang="en-US" altLang="ja-JP" sz="1200" dirty="0">
                  <a:solidFill>
                    <a:srgbClr val="FF0000"/>
                  </a:solidFill>
                  <a:latin typeface="Meiryo UI" panose="020B0604030504040204" pitchFamily="50" charset="-128"/>
                  <a:ea typeface="Meiryo UI" panose="020B0604030504040204" pitchFamily="50" charset="-128"/>
                </a:rPr>
                <a:t>GPS</a:t>
              </a:r>
              <a:r>
                <a:rPr lang="ja-JP" altLang="en-US" sz="1200" dirty="0">
                  <a:solidFill>
                    <a:srgbClr val="FF0000"/>
                  </a:solidFill>
                  <a:latin typeface="Meiryo UI" panose="020B0604030504040204" pitchFamily="50" charset="-128"/>
                  <a:ea typeface="Meiryo UI" panose="020B0604030504040204" pitchFamily="50" charset="-128"/>
                </a:rPr>
                <a:t>受信）</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B4B71C7F-E138-4728-B618-2358ED07C6FE}"/>
                </a:ext>
              </a:extLst>
            </p:cNvPr>
            <p:cNvSpPr txBox="1"/>
            <p:nvPr/>
          </p:nvSpPr>
          <p:spPr>
            <a:xfrm>
              <a:off x="4296602" y="4870851"/>
              <a:ext cx="670794" cy="271734"/>
            </a:xfrm>
            <a:prstGeom prst="rect">
              <a:avLst/>
            </a:prstGeom>
            <a:noFill/>
          </p:spPr>
          <p:txBody>
            <a:bodyPr wrap="none" rtlCol="0">
              <a:spAutoFit/>
            </a:bodyPr>
            <a:lstStyle/>
            <a:p>
              <a:r>
                <a:rPr kumimoji="1" lang="ja-JP" altLang="en-US" sz="800" dirty="0">
                  <a:latin typeface="Meiryo UI" panose="020B0604030504040204" pitchFamily="50" charset="-128"/>
                  <a:ea typeface="Meiryo UI" panose="020B0604030504040204" pitchFamily="50" charset="-128"/>
                </a:rPr>
                <a:t>分配器からの</a:t>
              </a:r>
              <a:endParaRPr kumimoji="1"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ケーブル長は同じ</a:t>
              </a:r>
              <a:endParaRPr kumimoji="1" lang="ja-JP" altLang="en-US" sz="800"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3608EA18-77C2-4B38-9D87-92E5AD220F24}"/>
                </a:ext>
              </a:extLst>
            </p:cNvPr>
            <p:cNvSpPr txBox="1"/>
            <p:nvPr/>
          </p:nvSpPr>
          <p:spPr>
            <a:xfrm>
              <a:off x="8401254" y="4758821"/>
              <a:ext cx="691671" cy="419952"/>
            </a:xfrm>
            <a:prstGeom prst="rect">
              <a:avLst/>
            </a:prstGeom>
            <a:noFill/>
            <a:ln>
              <a:solidFill>
                <a:schemeClr val="tx1"/>
              </a:solidFill>
            </a:ln>
          </p:spPr>
          <p:txBody>
            <a:bodyPr wrap="none" rtlCol="0">
              <a:spAutoFit/>
            </a:bodyPr>
            <a:lstStyle/>
            <a:p>
              <a:r>
                <a:rPr lang="ja-JP" altLang="en-US" sz="1400" dirty="0">
                  <a:latin typeface="Meiryo UI" panose="020B0604030504040204" pitchFamily="50" charset="-128"/>
                  <a:ea typeface="Meiryo UI" panose="020B0604030504040204" pitchFamily="50" charset="-128"/>
                </a:rPr>
                <a:t>データ</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標示装置</a:t>
              </a:r>
              <a:endParaRPr lang="en-US" altLang="ja-JP" sz="1400" dirty="0">
                <a:latin typeface="Meiryo UI" panose="020B0604030504040204" pitchFamily="50" charset="-128"/>
                <a:ea typeface="Meiryo UI" panose="020B0604030504040204" pitchFamily="50" charset="-128"/>
              </a:endParaRPr>
            </a:p>
          </p:txBody>
        </p:sp>
        <p:cxnSp>
          <p:nvCxnSpPr>
            <p:cNvPr id="30" name="直線コネクタ 29">
              <a:extLst>
                <a:ext uri="{FF2B5EF4-FFF2-40B4-BE49-F238E27FC236}">
                  <a16:creationId xmlns:a16="http://schemas.microsoft.com/office/drawing/2014/main" id="{E686EE26-F071-4BEB-AA23-4980E776843F}"/>
                </a:ext>
              </a:extLst>
            </p:cNvPr>
            <p:cNvCxnSpPr>
              <a:cxnSpLocks/>
              <a:stCxn id="16" idx="3"/>
              <a:endCxn id="29" idx="1"/>
            </p:cNvCxnSpPr>
            <p:nvPr/>
          </p:nvCxnSpPr>
          <p:spPr>
            <a:xfrm>
              <a:off x="7689334" y="4964312"/>
              <a:ext cx="711920" cy="4485"/>
            </a:xfrm>
            <a:prstGeom prst="line">
              <a:avLst/>
            </a:prstGeom>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54D38AFD-089E-4266-A300-E32E4E6D4562}"/>
                </a:ext>
              </a:extLst>
            </p:cNvPr>
            <p:cNvSpPr txBox="1"/>
            <p:nvPr/>
          </p:nvSpPr>
          <p:spPr>
            <a:xfrm>
              <a:off x="3432702" y="5334885"/>
              <a:ext cx="966767" cy="247031"/>
            </a:xfrm>
            <a:prstGeom prst="rect">
              <a:avLst/>
            </a:prstGeom>
            <a:noFill/>
            <a:ln>
              <a:solidFill>
                <a:schemeClr val="tx1"/>
              </a:solidFill>
            </a:ln>
          </p:spPr>
          <p:txBody>
            <a:bodyPr wrap="none" rtlCol="0">
              <a:spAutoFit/>
            </a:bodyPr>
            <a:lstStyle/>
            <a:p>
              <a:r>
                <a:rPr kumimoji="1" lang="ja-JP" altLang="en-US" sz="1400" dirty="0">
                  <a:latin typeface="Meiryo UI" panose="020B0604030504040204" pitchFamily="50" charset="-128"/>
                  <a:ea typeface="Meiryo UI" panose="020B0604030504040204" pitchFamily="50" charset="-128"/>
                </a:rPr>
                <a:t>周波数発生器</a:t>
              </a:r>
            </a:p>
          </p:txBody>
        </p:sp>
        <p:cxnSp>
          <p:nvCxnSpPr>
            <p:cNvPr id="32" name="コネクタ: カギ線 31">
              <a:extLst>
                <a:ext uri="{FF2B5EF4-FFF2-40B4-BE49-F238E27FC236}">
                  <a16:creationId xmlns:a16="http://schemas.microsoft.com/office/drawing/2014/main" id="{C86FD1B4-BC30-4803-B343-0D820E33BC4D}"/>
                </a:ext>
              </a:extLst>
            </p:cNvPr>
            <p:cNvCxnSpPr>
              <a:cxnSpLocks/>
              <a:endCxn id="31" idx="3"/>
            </p:cNvCxnSpPr>
            <p:nvPr/>
          </p:nvCxnSpPr>
          <p:spPr>
            <a:xfrm rot="10800000" flipV="1">
              <a:off x="4399470" y="4830828"/>
              <a:ext cx="1193474" cy="627572"/>
            </a:xfrm>
            <a:prstGeom prst="bentConnector3">
              <a:avLst>
                <a:gd name="adj1"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1A322ED-EDAA-4178-B423-B938EFE8313C}"/>
                </a:ext>
              </a:extLst>
            </p:cNvPr>
            <p:cNvCxnSpPr/>
            <p:nvPr/>
          </p:nvCxnSpPr>
          <p:spPr>
            <a:xfrm>
              <a:off x="5376918" y="5478901"/>
              <a:ext cx="28803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50167459-7CE5-4A79-BA81-6FAADA5C1C18}"/>
                </a:ext>
              </a:extLst>
            </p:cNvPr>
            <p:cNvSpPr txBox="1"/>
            <p:nvPr/>
          </p:nvSpPr>
          <p:spPr>
            <a:xfrm>
              <a:off x="4679437" y="5518545"/>
              <a:ext cx="680619" cy="222328"/>
            </a:xfrm>
            <a:prstGeom prst="rect">
              <a:avLst/>
            </a:prstGeom>
            <a:noFill/>
          </p:spPr>
          <p:txBody>
            <a:bodyPr wrap="none" rtlCol="0">
              <a:spAutoFit/>
            </a:bodyPr>
            <a:lstStyle/>
            <a:p>
              <a:r>
                <a:rPr kumimoji="1" lang="ja-JP" altLang="en-US" sz="1200" dirty="0">
                  <a:latin typeface="Meiryo UI" panose="020B0604030504040204" pitchFamily="50" charset="-128"/>
                  <a:ea typeface="Meiryo UI" panose="020B0604030504040204" pitchFamily="50" charset="-128"/>
                </a:rPr>
                <a:t>１０</a:t>
              </a:r>
              <a:r>
                <a:rPr kumimoji="1" lang="en-US" altLang="ja-JP" sz="1200" dirty="0">
                  <a:latin typeface="Meiryo UI" panose="020B0604030504040204" pitchFamily="50" charset="-128"/>
                  <a:ea typeface="Meiryo UI" panose="020B0604030504040204" pitchFamily="50" charset="-128"/>
                </a:rPr>
                <a:t>MH</a:t>
              </a:r>
              <a:r>
                <a:rPr kumimoji="1" lang="ja-JP" altLang="en-US" sz="1200" dirty="0">
                  <a:latin typeface="Meiryo UI" panose="020B0604030504040204" pitchFamily="50" charset="-128"/>
                  <a:ea typeface="Meiryo UI" panose="020B0604030504040204" pitchFamily="50" charset="-128"/>
                </a:rPr>
                <a:t>ｚ</a:t>
              </a:r>
            </a:p>
          </p:txBody>
        </p:sp>
      </p:grpSp>
      <p:sp>
        <p:nvSpPr>
          <p:cNvPr id="36" name="テキスト ボックス 35">
            <a:extLst>
              <a:ext uri="{FF2B5EF4-FFF2-40B4-BE49-F238E27FC236}">
                <a16:creationId xmlns:a16="http://schemas.microsoft.com/office/drawing/2014/main" id="{9CC74F1F-5F63-4C37-B410-4024EA64CA0D}"/>
              </a:ext>
            </a:extLst>
          </p:cNvPr>
          <p:cNvSpPr txBox="1"/>
          <p:nvPr/>
        </p:nvSpPr>
        <p:spPr>
          <a:xfrm>
            <a:off x="6209607" y="4264432"/>
            <a:ext cx="5416868" cy="461665"/>
          </a:xfrm>
          <a:prstGeom prst="rect">
            <a:avLst/>
          </a:prstGeom>
          <a:noFill/>
          <a:ln>
            <a:solidFill>
              <a:schemeClr val="tx1"/>
            </a:solidFill>
          </a:ln>
        </p:spPr>
        <p:txBody>
          <a:bodyPr wrap="none" rtlCol="0">
            <a:spAutoFit/>
          </a:bodyPr>
          <a:lstStyle/>
          <a:p>
            <a:r>
              <a:rPr kumimoji="1" lang="ja-JP" altLang="en-US" sz="2400" b="1" dirty="0"/>
              <a:t>受信機端での</a:t>
            </a:r>
            <a:r>
              <a:rPr kumimoji="1" lang="ja-JP" altLang="en-US" sz="2400" b="1" dirty="0">
                <a:solidFill>
                  <a:srgbClr val="C00000"/>
                </a:solidFill>
              </a:rPr>
              <a:t>時刻比較の有効性の確認</a:t>
            </a:r>
          </a:p>
        </p:txBody>
      </p:sp>
      <p:sp>
        <p:nvSpPr>
          <p:cNvPr id="37" name="テキスト ボックス 36">
            <a:extLst>
              <a:ext uri="{FF2B5EF4-FFF2-40B4-BE49-F238E27FC236}">
                <a16:creationId xmlns:a16="http://schemas.microsoft.com/office/drawing/2014/main" id="{D2E97D85-08BE-410F-94A8-DA123217BEEF}"/>
              </a:ext>
            </a:extLst>
          </p:cNvPr>
          <p:cNvSpPr txBox="1"/>
          <p:nvPr/>
        </p:nvSpPr>
        <p:spPr>
          <a:xfrm>
            <a:off x="6170815" y="2056016"/>
            <a:ext cx="5724644" cy="830997"/>
          </a:xfrm>
          <a:prstGeom prst="rect">
            <a:avLst/>
          </a:prstGeom>
          <a:noFill/>
          <a:ln>
            <a:solidFill>
              <a:schemeClr val="tx1"/>
            </a:solidFill>
          </a:ln>
        </p:spPr>
        <p:txBody>
          <a:bodyPr wrap="none" rtlCol="0">
            <a:spAutoFit/>
          </a:bodyPr>
          <a:lstStyle/>
          <a:p>
            <a:r>
              <a:rPr kumimoji="1" lang="ja-JP" altLang="en-US" sz="2400" b="1" dirty="0"/>
              <a:t>みちびき信号を利用した高精度時刻利用</a:t>
            </a:r>
            <a:endParaRPr kumimoji="1" lang="en-US" altLang="ja-JP" sz="2400" b="1" dirty="0"/>
          </a:p>
          <a:p>
            <a:r>
              <a:rPr kumimoji="1" lang="ja-JP" altLang="en-US" sz="2400" b="1" dirty="0"/>
              <a:t>における</a:t>
            </a:r>
            <a:r>
              <a:rPr kumimoji="1" lang="ja-JP" altLang="en-US" sz="2400" b="1" dirty="0">
                <a:solidFill>
                  <a:srgbClr val="C00000"/>
                </a:solidFill>
              </a:rPr>
              <a:t>普及面から見た検討</a:t>
            </a:r>
          </a:p>
        </p:txBody>
      </p:sp>
      <p:sp>
        <p:nvSpPr>
          <p:cNvPr id="38" name="テキスト ボックス 37">
            <a:extLst>
              <a:ext uri="{FF2B5EF4-FFF2-40B4-BE49-F238E27FC236}">
                <a16:creationId xmlns:a16="http://schemas.microsoft.com/office/drawing/2014/main" id="{FD8473F1-E2B6-4A10-AF5A-7C1BAFE38607}"/>
              </a:ext>
            </a:extLst>
          </p:cNvPr>
          <p:cNvSpPr txBox="1"/>
          <p:nvPr/>
        </p:nvSpPr>
        <p:spPr>
          <a:xfrm>
            <a:off x="8113222" y="1138843"/>
            <a:ext cx="748923" cy="769441"/>
          </a:xfrm>
          <a:prstGeom prst="rect">
            <a:avLst/>
          </a:prstGeom>
          <a:noFill/>
        </p:spPr>
        <p:txBody>
          <a:bodyPr wrap="none" rtlCol="0">
            <a:spAutoFit/>
          </a:bodyPr>
          <a:lstStyle/>
          <a:p>
            <a:r>
              <a:rPr kumimoji="1" lang="ja-JP" altLang="en-US" sz="4400" dirty="0"/>
              <a:t>①</a:t>
            </a:r>
          </a:p>
        </p:txBody>
      </p:sp>
      <p:sp>
        <p:nvSpPr>
          <p:cNvPr id="39" name="テキスト ボックス 38">
            <a:extLst>
              <a:ext uri="{FF2B5EF4-FFF2-40B4-BE49-F238E27FC236}">
                <a16:creationId xmlns:a16="http://schemas.microsoft.com/office/drawing/2014/main" id="{E314ABDB-83D6-456C-9D19-733C5273B218}"/>
              </a:ext>
            </a:extLst>
          </p:cNvPr>
          <p:cNvSpPr txBox="1"/>
          <p:nvPr/>
        </p:nvSpPr>
        <p:spPr>
          <a:xfrm>
            <a:off x="8066116" y="3519054"/>
            <a:ext cx="748923" cy="769441"/>
          </a:xfrm>
          <a:prstGeom prst="rect">
            <a:avLst/>
          </a:prstGeom>
          <a:noFill/>
        </p:spPr>
        <p:txBody>
          <a:bodyPr wrap="none" rtlCol="0">
            <a:spAutoFit/>
          </a:bodyPr>
          <a:lstStyle/>
          <a:p>
            <a:r>
              <a:rPr lang="ja-JP" altLang="en-US" sz="4400" dirty="0"/>
              <a:t>②</a:t>
            </a:r>
            <a:endParaRPr kumimoji="1" lang="ja-JP" altLang="en-US" sz="4400" dirty="0"/>
          </a:p>
        </p:txBody>
      </p:sp>
    </p:spTree>
    <p:extLst>
      <p:ext uri="{BB962C8B-B14F-4D97-AF65-F5344CB8AC3E}">
        <p14:creationId xmlns:p14="http://schemas.microsoft.com/office/powerpoint/2010/main" val="1294663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E95504C-D210-467E-8279-355D07690284}"/>
              </a:ext>
            </a:extLst>
          </p:cNvPr>
          <p:cNvPicPr>
            <a:picLocks noChangeAspect="1"/>
          </p:cNvPicPr>
          <p:nvPr/>
        </p:nvPicPr>
        <p:blipFill>
          <a:blip r:embed="rId2"/>
          <a:stretch>
            <a:fillRect/>
          </a:stretch>
        </p:blipFill>
        <p:spPr>
          <a:xfrm>
            <a:off x="911726" y="1093694"/>
            <a:ext cx="10414985" cy="4691530"/>
          </a:xfrm>
          <a:prstGeom prst="rect">
            <a:avLst/>
          </a:prstGeom>
        </p:spPr>
      </p:pic>
    </p:spTree>
    <p:extLst>
      <p:ext uri="{BB962C8B-B14F-4D97-AF65-F5344CB8AC3E}">
        <p14:creationId xmlns:p14="http://schemas.microsoft.com/office/powerpoint/2010/main" val="959766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85BC6D6-D8BB-4D68-8953-0ED7F69FB0A7}"/>
              </a:ext>
            </a:extLst>
          </p:cNvPr>
          <p:cNvSpPr txBox="1"/>
          <p:nvPr/>
        </p:nvSpPr>
        <p:spPr>
          <a:xfrm>
            <a:off x="6800589" y="4251586"/>
            <a:ext cx="2031325" cy="369332"/>
          </a:xfrm>
          <a:prstGeom prst="rect">
            <a:avLst/>
          </a:prstGeom>
          <a:noFill/>
          <a:ln>
            <a:solidFill>
              <a:schemeClr val="tx1"/>
            </a:solidFill>
          </a:ln>
        </p:spPr>
        <p:txBody>
          <a:bodyPr wrap="none" rtlCol="0">
            <a:spAutoFit/>
          </a:bodyPr>
          <a:lstStyle/>
          <a:p>
            <a:r>
              <a:rPr kumimoji="1" lang="ja-JP" altLang="en-US" dirty="0"/>
              <a:t>ブロックチェーン</a:t>
            </a:r>
          </a:p>
        </p:txBody>
      </p:sp>
      <p:sp>
        <p:nvSpPr>
          <p:cNvPr id="3" name="テキスト ボックス 2">
            <a:extLst>
              <a:ext uri="{FF2B5EF4-FFF2-40B4-BE49-F238E27FC236}">
                <a16:creationId xmlns:a16="http://schemas.microsoft.com/office/drawing/2014/main" id="{0F953BA0-0691-4106-9710-F5482CCF7E72}"/>
              </a:ext>
            </a:extLst>
          </p:cNvPr>
          <p:cNvSpPr txBox="1"/>
          <p:nvPr/>
        </p:nvSpPr>
        <p:spPr>
          <a:xfrm>
            <a:off x="6803577" y="2694717"/>
            <a:ext cx="2031325" cy="369332"/>
          </a:xfrm>
          <a:prstGeom prst="rect">
            <a:avLst/>
          </a:prstGeom>
          <a:noFill/>
          <a:ln>
            <a:solidFill>
              <a:schemeClr val="tx1"/>
            </a:solidFill>
          </a:ln>
        </p:spPr>
        <p:txBody>
          <a:bodyPr wrap="none" rtlCol="0">
            <a:spAutoFit/>
          </a:bodyPr>
          <a:lstStyle/>
          <a:p>
            <a:r>
              <a:rPr lang="ja-JP" altLang="en-US" dirty="0"/>
              <a:t>スマートシティー</a:t>
            </a:r>
            <a:endParaRPr kumimoji="1" lang="ja-JP" altLang="en-US" dirty="0"/>
          </a:p>
        </p:txBody>
      </p:sp>
      <p:sp>
        <p:nvSpPr>
          <p:cNvPr id="4" name="テキスト ボックス 3">
            <a:extLst>
              <a:ext uri="{FF2B5EF4-FFF2-40B4-BE49-F238E27FC236}">
                <a16:creationId xmlns:a16="http://schemas.microsoft.com/office/drawing/2014/main" id="{20A1C3E7-1C67-45CD-88DF-941E40043138}"/>
              </a:ext>
            </a:extLst>
          </p:cNvPr>
          <p:cNvSpPr txBox="1"/>
          <p:nvPr/>
        </p:nvSpPr>
        <p:spPr>
          <a:xfrm>
            <a:off x="6800588" y="3492575"/>
            <a:ext cx="1569660" cy="369332"/>
          </a:xfrm>
          <a:prstGeom prst="rect">
            <a:avLst/>
          </a:prstGeom>
          <a:noFill/>
          <a:ln>
            <a:solidFill>
              <a:schemeClr val="tx1"/>
            </a:solidFill>
          </a:ln>
        </p:spPr>
        <p:txBody>
          <a:bodyPr wrap="none" rtlCol="0">
            <a:spAutoFit/>
          </a:bodyPr>
          <a:lstStyle/>
          <a:p>
            <a:r>
              <a:rPr lang="ja-JP" altLang="en-US" dirty="0"/>
              <a:t>スマート工場</a:t>
            </a:r>
            <a:endParaRPr lang="en-US" altLang="ja-JP" dirty="0"/>
          </a:p>
        </p:txBody>
      </p:sp>
      <p:sp>
        <p:nvSpPr>
          <p:cNvPr id="5" name="テキスト ボックス 4">
            <a:extLst>
              <a:ext uri="{FF2B5EF4-FFF2-40B4-BE49-F238E27FC236}">
                <a16:creationId xmlns:a16="http://schemas.microsoft.com/office/drawing/2014/main" id="{78216BF7-C20C-4428-AC6D-9ABC8028F6E9}"/>
              </a:ext>
            </a:extLst>
          </p:cNvPr>
          <p:cNvSpPr txBox="1"/>
          <p:nvPr/>
        </p:nvSpPr>
        <p:spPr>
          <a:xfrm>
            <a:off x="9185201" y="2578175"/>
            <a:ext cx="2031325" cy="646331"/>
          </a:xfrm>
          <a:prstGeom prst="rect">
            <a:avLst/>
          </a:prstGeom>
          <a:noFill/>
        </p:spPr>
        <p:txBody>
          <a:bodyPr wrap="none" rtlCol="0">
            <a:spAutoFit/>
          </a:bodyPr>
          <a:lstStyle/>
          <a:p>
            <a:r>
              <a:rPr kumimoji="1" lang="ja-JP" altLang="en-US" dirty="0"/>
              <a:t>ビル耐震モニター</a:t>
            </a:r>
            <a:endParaRPr kumimoji="1" lang="en-US" altLang="ja-JP" dirty="0"/>
          </a:p>
          <a:p>
            <a:r>
              <a:rPr lang="ja-JP" altLang="en-US" dirty="0"/>
              <a:t>安心安全　</a:t>
            </a:r>
            <a:r>
              <a:rPr lang="en-US" altLang="ja-JP" dirty="0"/>
              <a:t>APP</a:t>
            </a:r>
            <a:endParaRPr kumimoji="1" lang="ja-JP" altLang="en-US" dirty="0"/>
          </a:p>
        </p:txBody>
      </p:sp>
      <p:sp>
        <p:nvSpPr>
          <p:cNvPr id="6" name="テキスト ボックス 5">
            <a:extLst>
              <a:ext uri="{FF2B5EF4-FFF2-40B4-BE49-F238E27FC236}">
                <a16:creationId xmlns:a16="http://schemas.microsoft.com/office/drawing/2014/main" id="{6FC86902-185D-4BBA-A5CF-F11DA5D96D35}"/>
              </a:ext>
            </a:extLst>
          </p:cNvPr>
          <p:cNvSpPr txBox="1"/>
          <p:nvPr/>
        </p:nvSpPr>
        <p:spPr>
          <a:xfrm>
            <a:off x="9212095" y="3459704"/>
            <a:ext cx="1569660" cy="646331"/>
          </a:xfrm>
          <a:prstGeom prst="rect">
            <a:avLst/>
          </a:prstGeom>
          <a:noFill/>
        </p:spPr>
        <p:txBody>
          <a:bodyPr wrap="none" rtlCol="0">
            <a:spAutoFit/>
          </a:bodyPr>
          <a:lstStyle/>
          <a:p>
            <a:r>
              <a:rPr lang="ja-JP" altLang="en-US" dirty="0"/>
              <a:t>共通時刻基盤</a:t>
            </a:r>
            <a:endParaRPr lang="en-US" altLang="ja-JP" dirty="0"/>
          </a:p>
          <a:p>
            <a:r>
              <a:rPr lang="en-US" altLang="ja-JP" dirty="0"/>
              <a:t>APP</a:t>
            </a:r>
          </a:p>
        </p:txBody>
      </p:sp>
      <p:sp>
        <p:nvSpPr>
          <p:cNvPr id="7" name="テキスト ボックス 6">
            <a:extLst>
              <a:ext uri="{FF2B5EF4-FFF2-40B4-BE49-F238E27FC236}">
                <a16:creationId xmlns:a16="http://schemas.microsoft.com/office/drawing/2014/main" id="{4A4E2D18-A73E-40B0-8705-9FC0608295E6}"/>
              </a:ext>
            </a:extLst>
          </p:cNvPr>
          <p:cNvSpPr txBox="1"/>
          <p:nvPr/>
        </p:nvSpPr>
        <p:spPr>
          <a:xfrm>
            <a:off x="9263941" y="4274969"/>
            <a:ext cx="1569660" cy="369332"/>
          </a:xfrm>
          <a:prstGeom prst="rect">
            <a:avLst/>
          </a:prstGeom>
          <a:noFill/>
        </p:spPr>
        <p:txBody>
          <a:bodyPr wrap="none" rtlCol="0">
            <a:spAutoFit/>
          </a:bodyPr>
          <a:lstStyle/>
          <a:p>
            <a:r>
              <a:rPr lang="ja-JP" altLang="en-US" dirty="0"/>
              <a:t>順序性の担保</a:t>
            </a:r>
            <a:endParaRPr lang="en-US" altLang="ja-JP" dirty="0"/>
          </a:p>
        </p:txBody>
      </p:sp>
      <p:sp>
        <p:nvSpPr>
          <p:cNvPr id="8" name="テキスト ボックス 7">
            <a:extLst>
              <a:ext uri="{FF2B5EF4-FFF2-40B4-BE49-F238E27FC236}">
                <a16:creationId xmlns:a16="http://schemas.microsoft.com/office/drawing/2014/main" id="{E361B764-6D33-40C8-B0F7-34E81A4644B8}"/>
              </a:ext>
            </a:extLst>
          </p:cNvPr>
          <p:cNvSpPr txBox="1"/>
          <p:nvPr/>
        </p:nvSpPr>
        <p:spPr>
          <a:xfrm>
            <a:off x="6803576" y="5162998"/>
            <a:ext cx="646331" cy="369332"/>
          </a:xfrm>
          <a:prstGeom prst="rect">
            <a:avLst/>
          </a:prstGeom>
          <a:noFill/>
          <a:ln>
            <a:solidFill>
              <a:schemeClr val="tx1"/>
            </a:solidFill>
          </a:ln>
        </p:spPr>
        <p:txBody>
          <a:bodyPr wrap="none" rtlCol="0">
            <a:spAutoFit/>
          </a:bodyPr>
          <a:lstStyle/>
          <a:p>
            <a:r>
              <a:rPr lang="ja-JP" altLang="en-US" dirty="0"/>
              <a:t>電力</a:t>
            </a:r>
            <a:endParaRPr kumimoji="1" lang="ja-JP" altLang="en-US" dirty="0"/>
          </a:p>
        </p:txBody>
      </p:sp>
      <p:sp>
        <p:nvSpPr>
          <p:cNvPr id="9" name="テキスト ボックス 8">
            <a:extLst>
              <a:ext uri="{FF2B5EF4-FFF2-40B4-BE49-F238E27FC236}">
                <a16:creationId xmlns:a16="http://schemas.microsoft.com/office/drawing/2014/main" id="{87840F23-1CE4-4C26-AAA3-9849EC10F729}"/>
              </a:ext>
            </a:extLst>
          </p:cNvPr>
          <p:cNvSpPr txBox="1"/>
          <p:nvPr/>
        </p:nvSpPr>
        <p:spPr>
          <a:xfrm>
            <a:off x="8836137" y="5233930"/>
            <a:ext cx="2492990" cy="369332"/>
          </a:xfrm>
          <a:prstGeom prst="rect">
            <a:avLst/>
          </a:prstGeom>
          <a:noFill/>
        </p:spPr>
        <p:txBody>
          <a:bodyPr wrap="none" rtlCol="0">
            <a:spAutoFit/>
          </a:bodyPr>
          <a:lstStyle/>
          <a:p>
            <a:r>
              <a:rPr lang="ja-JP" altLang="en-US" dirty="0"/>
              <a:t>デジタルグリッド関連</a:t>
            </a:r>
            <a:endParaRPr lang="en-US" altLang="ja-JP" dirty="0"/>
          </a:p>
        </p:txBody>
      </p:sp>
      <p:sp>
        <p:nvSpPr>
          <p:cNvPr id="10" name="テキスト ボックス 9">
            <a:extLst>
              <a:ext uri="{FF2B5EF4-FFF2-40B4-BE49-F238E27FC236}">
                <a16:creationId xmlns:a16="http://schemas.microsoft.com/office/drawing/2014/main" id="{618C55A4-641E-4812-A816-F9B06288A30B}"/>
              </a:ext>
            </a:extLst>
          </p:cNvPr>
          <p:cNvSpPr txBox="1"/>
          <p:nvPr/>
        </p:nvSpPr>
        <p:spPr>
          <a:xfrm>
            <a:off x="6806564" y="5901092"/>
            <a:ext cx="646331" cy="369332"/>
          </a:xfrm>
          <a:prstGeom prst="rect">
            <a:avLst/>
          </a:prstGeom>
          <a:noFill/>
          <a:ln>
            <a:solidFill>
              <a:schemeClr val="tx1"/>
            </a:solidFill>
          </a:ln>
        </p:spPr>
        <p:txBody>
          <a:bodyPr wrap="none" rtlCol="0">
            <a:spAutoFit/>
          </a:bodyPr>
          <a:lstStyle/>
          <a:p>
            <a:r>
              <a:rPr kumimoji="1" lang="ja-JP" altLang="en-US" dirty="0"/>
              <a:t>通信</a:t>
            </a:r>
          </a:p>
        </p:txBody>
      </p:sp>
      <p:sp>
        <p:nvSpPr>
          <p:cNvPr id="11" name="テキスト ボックス 10">
            <a:extLst>
              <a:ext uri="{FF2B5EF4-FFF2-40B4-BE49-F238E27FC236}">
                <a16:creationId xmlns:a16="http://schemas.microsoft.com/office/drawing/2014/main" id="{AB28DDF9-6F20-4095-85A5-3BAF149CA87F}"/>
              </a:ext>
            </a:extLst>
          </p:cNvPr>
          <p:cNvSpPr txBox="1"/>
          <p:nvPr/>
        </p:nvSpPr>
        <p:spPr>
          <a:xfrm>
            <a:off x="8533765" y="5984762"/>
            <a:ext cx="2954655" cy="369332"/>
          </a:xfrm>
          <a:prstGeom prst="rect">
            <a:avLst/>
          </a:prstGeom>
          <a:noFill/>
        </p:spPr>
        <p:txBody>
          <a:bodyPr wrap="none" rtlCol="0">
            <a:spAutoFit/>
          </a:bodyPr>
          <a:lstStyle/>
          <a:p>
            <a:r>
              <a:rPr lang="ja-JP" altLang="en-US" dirty="0"/>
              <a:t>次世代通信での高精度同期</a:t>
            </a:r>
            <a:endParaRPr lang="en-US" altLang="ja-JP" dirty="0"/>
          </a:p>
        </p:txBody>
      </p:sp>
      <p:sp>
        <p:nvSpPr>
          <p:cNvPr id="14" name="テキスト ボックス 13">
            <a:extLst>
              <a:ext uri="{FF2B5EF4-FFF2-40B4-BE49-F238E27FC236}">
                <a16:creationId xmlns:a16="http://schemas.microsoft.com/office/drawing/2014/main" id="{62D8C2D2-886C-4259-BA45-8B338D4689A7}"/>
              </a:ext>
            </a:extLst>
          </p:cNvPr>
          <p:cNvSpPr txBox="1"/>
          <p:nvPr/>
        </p:nvSpPr>
        <p:spPr>
          <a:xfrm>
            <a:off x="8384726" y="3120838"/>
            <a:ext cx="450764" cy="307777"/>
          </a:xfrm>
          <a:prstGeom prst="rect">
            <a:avLst/>
          </a:prstGeom>
          <a:noFill/>
          <a:ln>
            <a:solidFill>
              <a:schemeClr val="tx1"/>
            </a:solidFill>
          </a:ln>
        </p:spPr>
        <p:txBody>
          <a:bodyPr wrap="none" rtlCol="0">
            <a:spAutoFit/>
          </a:bodyPr>
          <a:lstStyle/>
          <a:p>
            <a:r>
              <a:rPr kumimoji="1" lang="en-US" altLang="ja-JP" sz="1400" dirty="0"/>
              <a:t>IoT</a:t>
            </a:r>
            <a:endParaRPr kumimoji="1" lang="ja-JP" altLang="en-US" sz="1400" dirty="0"/>
          </a:p>
        </p:txBody>
      </p:sp>
      <p:sp>
        <p:nvSpPr>
          <p:cNvPr id="18" name="テキスト ボックス 17">
            <a:extLst>
              <a:ext uri="{FF2B5EF4-FFF2-40B4-BE49-F238E27FC236}">
                <a16:creationId xmlns:a16="http://schemas.microsoft.com/office/drawing/2014/main" id="{7C206887-7C9C-483C-B002-FD65AD975A93}"/>
              </a:ext>
            </a:extLst>
          </p:cNvPr>
          <p:cNvSpPr txBox="1"/>
          <p:nvPr/>
        </p:nvSpPr>
        <p:spPr>
          <a:xfrm>
            <a:off x="6360795" y="1611630"/>
            <a:ext cx="1507144" cy="369332"/>
          </a:xfrm>
          <a:prstGeom prst="rect">
            <a:avLst/>
          </a:prstGeom>
          <a:solidFill>
            <a:schemeClr val="tx1"/>
          </a:solidFill>
          <a:ln>
            <a:solidFill>
              <a:schemeClr val="tx1"/>
            </a:solidFill>
          </a:ln>
        </p:spPr>
        <p:txBody>
          <a:bodyPr wrap="none" rtlCol="0">
            <a:spAutoFit/>
          </a:bodyPr>
          <a:lstStyle/>
          <a:p>
            <a:r>
              <a:rPr lang="ja-JP" altLang="en-US" b="1" dirty="0">
                <a:solidFill>
                  <a:schemeClr val="bg1"/>
                </a:solidFill>
              </a:rPr>
              <a:t>事業化検討</a:t>
            </a:r>
            <a:r>
              <a:rPr kumimoji="1" lang="en-US" altLang="ja-JP" b="1" dirty="0">
                <a:solidFill>
                  <a:schemeClr val="bg1"/>
                </a:solidFill>
              </a:rPr>
              <a:t>G</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1BFFA8E5-A054-49E1-88D4-216D95A6EB93}"/>
              </a:ext>
            </a:extLst>
          </p:cNvPr>
          <p:cNvSpPr txBox="1"/>
          <p:nvPr/>
        </p:nvSpPr>
        <p:spPr>
          <a:xfrm>
            <a:off x="461010" y="1598295"/>
            <a:ext cx="1276311" cy="369332"/>
          </a:xfrm>
          <a:prstGeom prst="rect">
            <a:avLst/>
          </a:prstGeom>
          <a:solidFill>
            <a:schemeClr val="tx1"/>
          </a:solidFill>
          <a:ln>
            <a:solidFill>
              <a:schemeClr val="tx1"/>
            </a:solidFill>
          </a:ln>
        </p:spPr>
        <p:txBody>
          <a:bodyPr wrap="none" rtlCol="0">
            <a:spAutoFit/>
          </a:bodyPr>
          <a:lstStyle/>
          <a:p>
            <a:r>
              <a:rPr kumimoji="1" lang="ja-JP" altLang="en-US" b="1" dirty="0">
                <a:solidFill>
                  <a:schemeClr val="bg1"/>
                </a:solidFill>
              </a:rPr>
              <a:t>実験実施</a:t>
            </a:r>
            <a:r>
              <a:rPr kumimoji="1" lang="en-US" altLang="ja-JP" b="1" dirty="0">
                <a:solidFill>
                  <a:schemeClr val="bg1"/>
                </a:solidFill>
              </a:rPr>
              <a:t>G</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FD5E01B2-FD52-4AED-9E9D-E017AFC21F64}"/>
              </a:ext>
            </a:extLst>
          </p:cNvPr>
          <p:cNvSpPr txBox="1"/>
          <p:nvPr/>
        </p:nvSpPr>
        <p:spPr>
          <a:xfrm>
            <a:off x="863787" y="2309907"/>
            <a:ext cx="2310248" cy="369332"/>
          </a:xfrm>
          <a:prstGeom prst="rect">
            <a:avLst/>
          </a:prstGeom>
          <a:noFill/>
          <a:ln>
            <a:solidFill>
              <a:schemeClr val="tx1"/>
            </a:solidFill>
          </a:ln>
        </p:spPr>
        <p:txBody>
          <a:bodyPr wrap="none" rtlCol="0">
            <a:spAutoFit/>
          </a:bodyPr>
          <a:lstStyle/>
          <a:p>
            <a:r>
              <a:rPr kumimoji="1" lang="ja-JP" altLang="en-US" dirty="0"/>
              <a:t>衛星信号　</a:t>
            </a:r>
            <a:r>
              <a:rPr kumimoji="1" lang="en-US" altLang="ja-JP" dirty="0"/>
              <a:t>IM</a:t>
            </a:r>
            <a:r>
              <a:rPr kumimoji="1" lang="ja-JP" altLang="en-US" dirty="0"/>
              <a:t>検討　</a:t>
            </a:r>
          </a:p>
        </p:txBody>
      </p:sp>
      <p:sp>
        <p:nvSpPr>
          <p:cNvPr id="21" name="テキスト ボックス 20">
            <a:extLst>
              <a:ext uri="{FF2B5EF4-FFF2-40B4-BE49-F238E27FC236}">
                <a16:creationId xmlns:a16="http://schemas.microsoft.com/office/drawing/2014/main" id="{0C920540-C886-4AEE-A425-40BCA2FB705F}"/>
              </a:ext>
            </a:extLst>
          </p:cNvPr>
          <p:cNvSpPr txBox="1"/>
          <p:nvPr/>
        </p:nvSpPr>
        <p:spPr>
          <a:xfrm>
            <a:off x="844737" y="3090957"/>
            <a:ext cx="2327088" cy="369332"/>
          </a:xfrm>
          <a:prstGeom prst="rect">
            <a:avLst/>
          </a:prstGeom>
          <a:noFill/>
          <a:ln>
            <a:solidFill>
              <a:schemeClr val="tx1"/>
            </a:solidFill>
          </a:ln>
        </p:spPr>
        <p:txBody>
          <a:bodyPr wrap="square" rtlCol="0">
            <a:spAutoFit/>
          </a:bodyPr>
          <a:lstStyle/>
          <a:p>
            <a:r>
              <a:rPr lang="ja-JP" altLang="en-US" dirty="0"/>
              <a:t>屋内</a:t>
            </a:r>
            <a:r>
              <a:rPr lang="en-US" altLang="ja-JP" dirty="0"/>
              <a:t>IPNT</a:t>
            </a:r>
            <a:r>
              <a:rPr lang="ja-JP" altLang="en-US" dirty="0"/>
              <a:t>　</a:t>
            </a:r>
            <a:r>
              <a:rPr lang="en-US" altLang="ja-JP" dirty="0"/>
              <a:t>IM</a:t>
            </a:r>
            <a:r>
              <a:rPr lang="ja-JP" altLang="en-US" dirty="0"/>
              <a:t>検討</a:t>
            </a:r>
            <a:r>
              <a:rPr kumimoji="1" lang="ja-JP" altLang="en-US" dirty="0"/>
              <a:t>　</a:t>
            </a:r>
          </a:p>
        </p:txBody>
      </p:sp>
      <p:sp>
        <p:nvSpPr>
          <p:cNvPr id="22" name="テキスト ボックス 21">
            <a:extLst>
              <a:ext uri="{FF2B5EF4-FFF2-40B4-BE49-F238E27FC236}">
                <a16:creationId xmlns:a16="http://schemas.microsoft.com/office/drawing/2014/main" id="{4716B119-BA46-431E-BA16-571714CF62DA}"/>
              </a:ext>
            </a:extLst>
          </p:cNvPr>
          <p:cNvSpPr txBox="1"/>
          <p:nvPr/>
        </p:nvSpPr>
        <p:spPr>
          <a:xfrm>
            <a:off x="3582596" y="2244800"/>
            <a:ext cx="2492990" cy="646331"/>
          </a:xfrm>
          <a:prstGeom prst="rect">
            <a:avLst/>
          </a:prstGeom>
          <a:noFill/>
        </p:spPr>
        <p:txBody>
          <a:bodyPr wrap="none" rtlCol="0">
            <a:spAutoFit/>
          </a:bodyPr>
          <a:lstStyle/>
          <a:p>
            <a:r>
              <a:rPr lang="ja-JP" altLang="en-US" dirty="0"/>
              <a:t>リアルタイム</a:t>
            </a:r>
            <a:endParaRPr lang="en-US" altLang="ja-JP" dirty="0"/>
          </a:p>
          <a:p>
            <a:r>
              <a:rPr kumimoji="1" lang="ja-JP" altLang="en-US" dirty="0"/>
              <a:t>モニターシステム構築</a:t>
            </a:r>
            <a:endParaRPr kumimoji="1" lang="en-US" altLang="ja-JP" dirty="0"/>
          </a:p>
        </p:txBody>
      </p:sp>
      <p:sp>
        <p:nvSpPr>
          <p:cNvPr id="23" name="テキスト ボックス 22">
            <a:extLst>
              <a:ext uri="{FF2B5EF4-FFF2-40B4-BE49-F238E27FC236}">
                <a16:creationId xmlns:a16="http://schemas.microsoft.com/office/drawing/2014/main" id="{76B429C9-38A6-476D-94A5-C6BBFFF7CA39}"/>
              </a:ext>
            </a:extLst>
          </p:cNvPr>
          <p:cNvSpPr txBox="1"/>
          <p:nvPr/>
        </p:nvSpPr>
        <p:spPr>
          <a:xfrm>
            <a:off x="3557831" y="2945840"/>
            <a:ext cx="2569934" cy="646331"/>
          </a:xfrm>
          <a:prstGeom prst="rect">
            <a:avLst/>
          </a:prstGeom>
          <a:noFill/>
        </p:spPr>
        <p:txBody>
          <a:bodyPr wrap="none" rtlCol="0">
            <a:spAutoFit/>
          </a:bodyPr>
          <a:lstStyle/>
          <a:p>
            <a:r>
              <a:rPr lang="en-US" altLang="ja-JP" dirty="0"/>
              <a:t>IPNT</a:t>
            </a:r>
            <a:r>
              <a:rPr lang="ja-JP" altLang="en-US" dirty="0"/>
              <a:t>のインテグリティ</a:t>
            </a:r>
            <a:endParaRPr lang="en-US" altLang="ja-JP" dirty="0"/>
          </a:p>
          <a:p>
            <a:r>
              <a:rPr lang="ja-JP" altLang="en-US" dirty="0"/>
              <a:t>モニター手法検討</a:t>
            </a:r>
            <a:endParaRPr lang="en-US" altLang="ja-JP" dirty="0"/>
          </a:p>
        </p:txBody>
      </p:sp>
      <p:sp>
        <p:nvSpPr>
          <p:cNvPr id="24" name="テキスト ボックス 23">
            <a:extLst>
              <a:ext uri="{FF2B5EF4-FFF2-40B4-BE49-F238E27FC236}">
                <a16:creationId xmlns:a16="http://schemas.microsoft.com/office/drawing/2014/main" id="{6CF088D4-9CDD-46DF-B1A9-24CA08148F56}"/>
              </a:ext>
            </a:extLst>
          </p:cNvPr>
          <p:cNvSpPr txBox="1"/>
          <p:nvPr/>
        </p:nvSpPr>
        <p:spPr>
          <a:xfrm>
            <a:off x="6663690" y="2074545"/>
            <a:ext cx="3841116" cy="369332"/>
          </a:xfrm>
          <a:prstGeom prst="rect">
            <a:avLst/>
          </a:prstGeom>
          <a:noFill/>
        </p:spPr>
        <p:txBody>
          <a:bodyPr wrap="none" rtlCol="0">
            <a:spAutoFit/>
          </a:bodyPr>
          <a:lstStyle/>
          <a:p>
            <a:r>
              <a:rPr kumimoji="1" lang="ja-JP" altLang="en-US" dirty="0"/>
              <a:t>事務局</a:t>
            </a:r>
            <a:r>
              <a:rPr kumimoji="1" lang="ja-JP" altLang="en-US" dirty="0">
                <a:sym typeface="Wingdings" panose="05000000000000000000" pitchFamily="2" charset="2"/>
              </a:rPr>
              <a:t></a:t>
            </a:r>
            <a:r>
              <a:rPr kumimoji="1" lang="ja-JP" altLang="en-US" dirty="0"/>
              <a:t>社）屋内情報サービス協会</a:t>
            </a:r>
          </a:p>
        </p:txBody>
      </p:sp>
      <p:cxnSp>
        <p:nvCxnSpPr>
          <p:cNvPr id="26" name="コネクタ: カギ線 25">
            <a:extLst>
              <a:ext uri="{FF2B5EF4-FFF2-40B4-BE49-F238E27FC236}">
                <a16:creationId xmlns:a16="http://schemas.microsoft.com/office/drawing/2014/main" id="{8FE538E2-1019-4354-A7A0-DEE0C8C491ED}"/>
              </a:ext>
            </a:extLst>
          </p:cNvPr>
          <p:cNvCxnSpPr>
            <a:endCxn id="20" idx="1"/>
          </p:cNvCxnSpPr>
          <p:nvPr/>
        </p:nvCxnSpPr>
        <p:spPr>
          <a:xfrm rot="16200000" flipH="1">
            <a:off x="499057" y="2129842"/>
            <a:ext cx="494323" cy="2351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A792D03F-7F15-4E62-BB74-F722125BE075}"/>
              </a:ext>
            </a:extLst>
          </p:cNvPr>
          <p:cNvCxnSpPr>
            <a:endCxn id="21" idx="1"/>
          </p:cNvCxnSpPr>
          <p:nvPr/>
        </p:nvCxnSpPr>
        <p:spPr>
          <a:xfrm rot="16200000" flipH="1">
            <a:off x="341895" y="2772780"/>
            <a:ext cx="795313" cy="21037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964BA4B2-8369-4BC2-A93B-E4DD3352019B}"/>
              </a:ext>
            </a:extLst>
          </p:cNvPr>
          <p:cNvCxnSpPr>
            <a:cxnSpLocks/>
            <a:endCxn id="10" idx="1"/>
          </p:cNvCxnSpPr>
          <p:nvPr/>
        </p:nvCxnSpPr>
        <p:spPr>
          <a:xfrm rot="16200000" flipH="1">
            <a:off x="4586645" y="3865839"/>
            <a:ext cx="4102654" cy="3371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B2952B9-6E87-4DF9-B6D1-6E8527E3B829}"/>
              </a:ext>
            </a:extLst>
          </p:cNvPr>
          <p:cNvCxnSpPr>
            <a:endCxn id="3" idx="1"/>
          </p:cNvCxnSpPr>
          <p:nvPr/>
        </p:nvCxnSpPr>
        <p:spPr>
          <a:xfrm flipV="1">
            <a:off x="6463665" y="2879383"/>
            <a:ext cx="339912" cy="6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A2126FA8-8DAD-4E80-8E3C-C1151B9326CB}"/>
              </a:ext>
            </a:extLst>
          </p:cNvPr>
          <p:cNvCxnSpPr>
            <a:endCxn id="4" idx="1"/>
          </p:cNvCxnSpPr>
          <p:nvPr/>
        </p:nvCxnSpPr>
        <p:spPr>
          <a:xfrm flipV="1">
            <a:off x="6457950" y="3677241"/>
            <a:ext cx="342638" cy="3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A292D86-A934-4CE2-8E16-72D1D0B50521}"/>
              </a:ext>
            </a:extLst>
          </p:cNvPr>
          <p:cNvCxnSpPr>
            <a:cxnSpLocks/>
            <a:endCxn id="2" idx="1"/>
          </p:cNvCxnSpPr>
          <p:nvPr/>
        </p:nvCxnSpPr>
        <p:spPr>
          <a:xfrm>
            <a:off x="6457950" y="4436252"/>
            <a:ext cx="3426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E06D32F-DFF4-4343-A794-D2BCE845013E}"/>
              </a:ext>
            </a:extLst>
          </p:cNvPr>
          <p:cNvCxnSpPr>
            <a:endCxn id="8" idx="1"/>
          </p:cNvCxnSpPr>
          <p:nvPr/>
        </p:nvCxnSpPr>
        <p:spPr>
          <a:xfrm flipV="1">
            <a:off x="6452235" y="5347664"/>
            <a:ext cx="351341" cy="1576"/>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5F26BFD0-8B91-4639-A03B-B7C082F80FDE}"/>
              </a:ext>
            </a:extLst>
          </p:cNvPr>
          <p:cNvSpPr txBox="1"/>
          <p:nvPr/>
        </p:nvSpPr>
        <p:spPr>
          <a:xfrm>
            <a:off x="274320" y="257175"/>
            <a:ext cx="4809330" cy="646331"/>
          </a:xfrm>
          <a:prstGeom prst="rect">
            <a:avLst/>
          </a:prstGeom>
          <a:noFill/>
        </p:spPr>
        <p:txBody>
          <a:bodyPr wrap="none" rtlCol="0">
            <a:spAutoFit/>
          </a:bodyPr>
          <a:lstStyle/>
          <a:p>
            <a:r>
              <a:rPr kumimoji="1" lang="ja-JP" altLang="en-US" sz="3600" b="1" dirty="0">
                <a:latin typeface="Meiryo UI" panose="020B0604030504040204" pitchFamily="50" charset="-128"/>
                <a:ea typeface="Meiryo UI" panose="020B0604030504040204" pitchFamily="50" charset="-128"/>
              </a:rPr>
              <a:t>平成</a:t>
            </a:r>
            <a:r>
              <a:rPr kumimoji="1" lang="en-US" altLang="ja-JP" sz="3600" b="1" dirty="0">
                <a:latin typeface="Meiryo UI" panose="020B0604030504040204" pitchFamily="50" charset="-128"/>
                <a:ea typeface="Meiryo UI" panose="020B0604030504040204" pitchFamily="50" charset="-128"/>
              </a:rPr>
              <a:t>30</a:t>
            </a:r>
            <a:r>
              <a:rPr kumimoji="1" lang="ja-JP" altLang="en-US" sz="3600" b="1" dirty="0">
                <a:latin typeface="Meiryo UI" panose="020B0604030504040204" pitchFamily="50" charset="-128"/>
                <a:ea typeface="Meiryo UI" panose="020B0604030504040204" pitchFamily="50" charset="-128"/>
              </a:rPr>
              <a:t>年度　実施体制</a:t>
            </a:r>
          </a:p>
        </p:txBody>
      </p:sp>
      <p:sp>
        <p:nvSpPr>
          <p:cNvPr id="42" name="テキスト ボックス 41">
            <a:extLst>
              <a:ext uri="{FF2B5EF4-FFF2-40B4-BE49-F238E27FC236}">
                <a16:creationId xmlns:a16="http://schemas.microsoft.com/office/drawing/2014/main" id="{08AA697F-76CD-4B91-8722-C3EB7799142E}"/>
              </a:ext>
            </a:extLst>
          </p:cNvPr>
          <p:cNvSpPr txBox="1"/>
          <p:nvPr/>
        </p:nvSpPr>
        <p:spPr>
          <a:xfrm>
            <a:off x="720090" y="4137660"/>
            <a:ext cx="1500732" cy="369332"/>
          </a:xfrm>
          <a:prstGeom prst="rect">
            <a:avLst/>
          </a:prstGeom>
          <a:noFill/>
        </p:spPr>
        <p:txBody>
          <a:bodyPr wrap="none" rtlCol="0">
            <a:spAutoFit/>
          </a:bodyPr>
          <a:lstStyle/>
          <a:p>
            <a:r>
              <a:rPr lang="en-US" altLang="ja-JP" dirty="0"/>
              <a:t>IPN</a:t>
            </a:r>
            <a:r>
              <a:rPr lang="ja-JP" altLang="en-US" dirty="0"/>
              <a:t>メーカー</a:t>
            </a:r>
            <a:endParaRPr kumimoji="1" lang="ja-JP" altLang="en-US" dirty="0"/>
          </a:p>
        </p:txBody>
      </p:sp>
      <p:sp>
        <p:nvSpPr>
          <p:cNvPr id="43" name="テキスト ボックス 42">
            <a:extLst>
              <a:ext uri="{FF2B5EF4-FFF2-40B4-BE49-F238E27FC236}">
                <a16:creationId xmlns:a16="http://schemas.microsoft.com/office/drawing/2014/main" id="{C4EB86A6-92BE-4308-A74B-D5B51304ECC9}"/>
              </a:ext>
            </a:extLst>
          </p:cNvPr>
          <p:cNvSpPr txBox="1"/>
          <p:nvPr/>
        </p:nvSpPr>
        <p:spPr>
          <a:xfrm>
            <a:off x="741045" y="4604385"/>
            <a:ext cx="1737976" cy="369332"/>
          </a:xfrm>
          <a:prstGeom prst="rect">
            <a:avLst/>
          </a:prstGeom>
          <a:noFill/>
        </p:spPr>
        <p:txBody>
          <a:bodyPr wrap="none" rtlCol="0">
            <a:spAutoFit/>
          </a:bodyPr>
          <a:lstStyle/>
          <a:p>
            <a:r>
              <a:rPr lang="en-US" altLang="ja-JP" dirty="0"/>
              <a:t>GNSS</a:t>
            </a:r>
            <a:r>
              <a:rPr lang="ja-JP" altLang="en-US" dirty="0"/>
              <a:t>メーカー</a:t>
            </a:r>
            <a:endParaRPr kumimoji="1" lang="ja-JP" altLang="en-US" dirty="0"/>
          </a:p>
        </p:txBody>
      </p:sp>
      <p:sp>
        <p:nvSpPr>
          <p:cNvPr id="44" name="テキスト ボックス 43">
            <a:extLst>
              <a:ext uri="{FF2B5EF4-FFF2-40B4-BE49-F238E27FC236}">
                <a16:creationId xmlns:a16="http://schemas.microsoft.com/office/drawing/2014/main" id="{6BD99DCC-A66E-46EF-83A6-26EBA5E09A55}"/>
              </a:ext>
            </a:extLst>
          </p:cNvPr>
          <p:cNvSpPr txBox="1"/>
          <p:nvPr/>
        </p:nvSpPr>
        <p:spPr>
          <a:xfrm>
            <a:off x="733425" y="5116830"/>
            <a:ext cx="2095445" cy="369332"/>
          </a:xfrm>
          <a:prstGeom prst="rect">
            <a:avLst/>
          </a:prstGeom>
          <a:noFill/>
        </p:spPr>
        <p:txBody>
          <a:bodyPr wrap="none" rtlCol="0">
            <a:spAutoFit/>
          </a:bodyPr>
          <a:lstStyle/>
          <a:p>
            <a:r>
              <a:rPr kumimoji="1" lang="en-US" altLang="ja-JP" dirty="0"/>
              <a:t>TV</a:t>
            </a:r>
            <a:r>
              <a:rPr kumimoji="1" lang="ja-JP" altLang="en-US" dirty="0"/>
              <a:t>放送機器関係者</a:t>
            </a:r>
          </a:p>
        </p:txBody>
      </p:sp>
      <p:sp>
        <p:nvSpPr>
          <p:cNvPr id="45" name="テキスト ボックス 44">
            <a:extLst>
              <a:ext uri="{FF2B5EF4-FFF2-40B4-BE49-F238E27FC236}">
                <a16:creationId xmlns:a16="http://schemas.microsoft.com/office/drawing/2014/main" id="{527E7E6D-B69D-4661-B7A2-725803490C7C}"/>
              </a:ext>
            </a:extLst>
          </p:cNvPr>
          <p:cNvSpPr txBox="1"/>
          <p:nvPr/>
        </p:nvSpPr>
        <p:spPr>
          <a:xfrm>
            <a:off x="8012430" y="245745"/>
            <a:ext cx="3647152" cy="646331"/>
          </a:xfrm>
          <a:prstGeom prst="rect">
            <a:avLst/>
          </a:prstGeom>
          <a:noFill/>
        </p:spPr>
        <p:txBody>
          <a:bodyPr wrap="none" rtlCol="0">
            <a:spAutoFit/>
          </a:bodyPr>
          <a:lstStyle/>
          <a:p>
            <a:r>
              <a:rPr kumimoji="1" lang="ja-JP" altLang="en-US" dirty="0"/>
              <a:t>オブザーバー</a:t>
            </a:r>
            <a:r>
              <a:rPr lang="ja-JP" altLang="en-US" dirty="0"/>
              <a:t>　　国関係</a:t>
            </a:r>
            <a:endParaRPr lang="en-US" altLang="ja-JP" dirty="0"/>
          </a:p>
          <a:p>
            <a:r>
              <a:rPr kumimoji="1" lang="ja-JP" altLang="en-US" dirty="0"/>
              <a:t>　　　　　　　　準天頂衛星関係</a:t>
            </a:r>
            <a:endParaRPr kumimoji="1" lang="en-US" altLang="ja-JP" dirty="0"/>
          </a:p>
        </p:txBody>
      </p:sp>
    </p:spTree>
    <p:extLst>
      <p:ext uri="{BB962C8B-B14F-4D97-AF65-F5344CB8AC3E}">
        <p14:creationId xmlns:p14="http://schemas.microsoft.com/office/powerpoint/2010/main" val="2045191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矢印: 五方向 16">
            <a:extLst>
              <a:ext uri="{FF2B5EF4-FFF2-40B4-BE49-F238E27FC236}">
                <a16:creationId xmlns:a16="http://schemas.microsoft.com/office/drawing/2014/main" id="{0C9A8964-E931-47A0-8104-D92E2025F00D}"/>
              </a:ext>
            </a:extLst>
          </p:cNvPr>
          <p:cNvSpPr/>
          <p:nvPr/>
        </p:nvSpPr>
        <p:spPr>
          <a:xfrm rot="16200000">
            <a:off x="8743379" y="3605593"/>
            <a:ext cx="1321308" cy="35147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テキスト ボックス 1">
            <a:extLst>
              <a:ext uri="{FF2B5EF4-FFF2-40B4-BE49-F238E27FC236}">
                <a16:creationId xmlns:a16="http://schemas.microsoft.com/office/drawing/2014/main" id="{00395388-E058-41FB-B20D-A01FDD7F8F5D}"/>
              </a:ext>
            </a:extLst>
          </p:cNvPr>
          <p:cNvSpPr txBox="1"/>
          <p:nvPr/>
        </p:nvSpPr>
        <p:spPr>
          <a:xfrm>
            <a:off x="274320" y="257175"/>
            <a:ext cx="6194324" cy="646331"/>
          </a:xfrm>
          <a:prstGeom prst="rect">
            <a:avLst/>
          </a:prstGeom>
          <a:noFill/>
        </p:spPr>
        <p:txBody>
          <a:bodyPr wrap="none" rtlCol="0">
            <a:spAutoFit/>
          </a:bodyPr>
          <a:lstStyle/>
          <a:p>
            <a:r>
              <a:rPr kumimoji="1" lang="ja-JP" altLang="en-US" sz="3600" b="1" dirty="0">
                <a:latin typeface="Meiryo UI" panose="020B0604030504040204" pitchFamily="50" charset="-128"/>
                <a:ea typeface="Meiryo UI" panose="020B0604030504040204" pitchFamily="50" charset="-128"/>
              </a:rPr>
              <a:t>平成</a:t>
            </a:r>
            <a:r>
              <a:rPr kumimoji="1" lang="en-US" altLang="ja-JP" sz="3600" b="1" dirty="0">
                <a:latin typeface="Meiryo UI" panose="020B0604030504040204" pitchFamily="50" charset="-128"/>
                <a:ea typeface="Meiryo UI" panose="020B0604030504040204" pitchFamily="50" charset="-128"/>
              </a:rPr>
              <a:t>30</a:t>
            </a:r>
            <a:r>
              <a:rPr kumimoji="1" lang="ja-JP" altLang="en-US" sz="3600" b="1" dirty="0">
                <a:latin typeface="Meiryo UI" panose="020B0604030504040204" pitchFamily="50" charset="-128"/>
                <a:ea typeface="Meiryo UI" panose="020B0604030504040204" pitchFamily="50" charset="-128"/>
              </a:rPr>
              <a:t>年度　以降の実施体制</a:t>
            </a:r>
          </a:p>
        </p:txBody>
      </p:sp>
      <p:sp>
        <p:nvSpPr>
          <p:cNvPr id="3" name="テキスト ボックス 2">
            <a:extLst>
              <a:ext uri="{FF2B5EF4-FFF2-40B4-BE49-F238E27FC236}">
                <a16:creationId xmlns:a16="http://schemas.microsoft.com/office/drawing/2014/main" id="{43A2EFCC-100D-4FCD-8A9D-3903BAC1A009}"/>
              </a:ext>
            </a:extLst>
          </p:cNvPr>
          <p:cNvSpPr txBox="1"/>
          <p:nvPr/>
        </p:nvSpPr>
        <p:spPr>
          <a:xfrm>
            <a:off x="302895" y="1131570"/>
            <a:ext cx="11783995" cy="523220"/>
          </a:xfrm>
          <a:prstGeom prst="rect">
            <a:avLst/>
          </a:prstGeom>
          <a:noFill/>
        </p:spPr>
        <p:txBody>
          <a:bodyPr wrap="none" rtlCol="0">
            <a:spAutoFit/>
          </a:bodyPr>
          <a:lstStyle/>
          <a:p>
            <a:r>
              <a:rPr kumimoji="1" lang="ja-JP" altLang="en-US" sz="2800" b="1" dirty="0"/>
              <a:t>目的　：時刻同期におけるみちびき利用の促進＝</a:t>
            </a:r>
            <a:r>
              <a:rPr kumimoji="1" lang="en-US" altLang="ja-JP" sz="2800" b="1" dirty="0">
                <a:solidFill>
                  <a:srgbClr val="C00000"/>
                </a:solidFill>
              </a:rPr>
              <a:t>QZSS</a:t>
            </a:r>
            <a:r>
              <a:rPr lang="ja-JP" altLang="en-US" sz="2800" b="1" dirty="0">
                <a:solidFill>
                  <a:srgbClr val="C00000"/>
                </a:solidFill>
              </a:rPr>
              <a:t>　</a:t>
            </a:r>
            <a:r>
              <a:rPr kumimoji="1" lang="en-US" altLang="ja-JP" sz="2800" b="1" dirty="0">
                <a:solidFill>
                  <a:srgbClr val="C00000"/>
                </a:solidFill>
              </a:rPr>
              <a:t>TIME</a:t>
            </a:r>
            <a:r>
              <a:rPr lang="ja-JP" altLang="en-US" sz="2800" b="1" dirty="0">
                <a:solidFill>
                  <a:srgbClr val="C00000"/>
                </a:solidFill>
              </a:rPr>
              <a:t>モニター</a:t>
            </a:r>
            <a:endParaRPr kumimoji="1" lang="ja-JP" altLang="en-US" sz="2800" b="1" dirty="0">
              <a:solidFill>
                <a:srgbClr val="C00000"/>
              </a:solidFill>
            </a:endParaRPr>
          </a:p>
        </p:txBody>
      </p:sp>
      <p:sp>
        <p:nvSpPr>
          <p:cNvPr id="5" name="テキスト ボックス 4">
            <a:extLst>
              <a:ext uri="{FF2B5EF4-FFF2-40B4-BE49-F238E27FC236}">
                <a16:creationId xmlns:a16="http://schemas.microsoft.com/office/drawing/2014/main" id="{7362CFC6-A551-4B73-9EE4-BB5436A52039}"/>
              </a:ext>
            </a:extLst>
          </p:cNvPr>
          <p:cNvSpPr txBox="1"/>
          <p:nvPr/>
        </p:nvSpPr>
        <p:spPr>
          <a:xfrm>
            <a:off x="316230" y="2459355"/>
            <a:ext cx="2031325" cy="523220"/>
          </a:xfrm>
          <a:prstGeom prst="rect">
            <a:avLst/>
          </a:prstGeom>
          <a:noFill/>
        </p:spPr>
        <p:txBody>
          <a:bodyPr wrap="none" rtlCol="0">
            <a:spAutoFit/>
          </a:bodyPr>
          <a:lstStyle/>
          <a:p>
            <a:r>
              <a:rPr lang="ja-JP" altLang="en-US" sz="2800" b="1" dirty="0"/>
              <a:t>平成</a:t>
            </a:r>
            <a:r>
              <a:rPr lang="en-US" altLang="ja-JP" sz="2800" b="1" dirty="0"/>
              <a:t>30</a:t>
            </a:r>
            <a:r>
              <a:rPr lang="ja-JP" altLang="en-US" sz="2800" b="1" dirty="0"/>
              <a:t>年度</a:t>
            </a:r>
            <a:endParaRPr kumimoji="1" lang="ja-JP" altLang="en-US" sz="2800" b="1" dirty="0"/>
          </a:p>
        </p:txBody>
      </p:sp>
      <p:sp>
        <p:nvSpPr>
          <p:cNvPr id="6" name="テキスト ボックス 5">
            <a:extLst>
              <a:ext uri="{FF2B5EF4-FFF2-40B4-BE49-F238E27FC236}">
                <a16:creationId xmlns:a16="http://schemas.microsoft.com/office/drawing/2014/main" id="{FA0A2EF2-1255-45FC-98A2-518D413FF90A}"/>
              </a:ext>
            </a:extLst>
          </p:cNvPr>
          <p:cNvSpPr txBox="1"/>
          <p:nvPr/>
        </p:nvSpPr>
        <p:spPr>
          <a:xfrm>
            <a:off x="3509010" y="2508885"/>
            <a:ext cx="2185214" cy="523220"/>
          </a:xfrm>
          <a:prstGeom prst="rect">
            <a:avLst/>
          </a:prstGeom>
          <a:noFill/>
        </p:spPr>
        <p:txBody>
          <a:bodyPr wrap="none" rtlCol="0">
            <a:spAutoFit/>
          </a:bodyPr>
          <a:lstStyle/>
          <a:p>
            <a:r>
              <a:rPr lang="ja-JP" altLang="en-US" sz="2800" b="1" dirty="0"/>
              <a:t>平成</a:t>
            </a:r>
            <a:r>
              <a:rPr lang="en-US" altLang="ja-JP" sz="2800" b="1" dirty="0"/>
              <a:t>3</a:t>
            </a:r>
            <a:r>
              <a:rPr lang="ja-JP" altLang="en-US" sz="2800" b="1" dirty="0"/>
              <a:t>１年度</a:t>
            </a:r>
            <a:endParaRPr kumimoji="1" lang="ja-JP" altLang="en-US" sz="2800" b="1" dirty="0"/>
          </a:p>
        </p:txBody>
      </p:sp>
      <p:sp>
        <p:nvSpPr>
          <p:cNvPr id="7" name="テキスト ボックス 6">
            <a:extLst>
              <a:ext uri="{FF2B5EF4-FFF2-40B4-BE49-F238E27FC236}">
                <a16:creationId xmlns:a16="http://schemas.microsoft.com/office/drawing/2014/main" id="{C8D76DD6-2BD7-442E-B4B4-CD373B316CF6}"/>
              </a:ext>
            </a:extLst>
          </p:cNvPr>
          <p:cNvSpPr txBox="1"/>
          <p:nvPr/>
        </p:nvSpPr>
        <p:spPr>
          <a:xfrm>
            <a:off x="6456045" y="2541270"/>
            <a:ext cx="2236510" cy="523220"/>
          </a:xfrm>
          <a:prstGeom prst="rect">
            <a:avLst/>
          </a:prstGeom>
          <a:noFill/>
        </p:spPr>
        <p:txBody>
          <a:bodyPr wrap="none" rtlCol="0">
            <a:spAutoFit/>
          </a:bodyPr>
          <a:lstStyle/>
          <a:p>
            <a:r>
              <a:rPr lang="ja-JP" altLang="en-US" sz="2800" b="1" dirty="0"/>
              <a:t>平成</a:t>
            </a:r>
            <a:r>
              <a:rPr lang="en-US" altLang="ja-JP" sz="2800" b="1" dirty="0"/>
              <a:t>3</a:t>
            </a:r>
            <a:r>
              <a:rPr lang="ja-JP" altLang="en-US" sz="2800" b="1" dirty="0"/>
              <a:t>２年度</a:t>
            </a:r>
            <a:endParaRPr kumimoji="1" lang="ja-JP" altLang="en-US" sz="2800" b="1" dirty="0"/>
          </a:p>
        </p:txBody>
      </p:sp>
      <p:sp>
        <p:nvSpPr>
          <p:cNvPr id="8" name="テキスト ボックス 7">
            <a:extLst>
              <a:ext uri="{FF2B5EF4-FFF2-40B4-BE49-F238E27FC236}">
                <a16:creationId xmlns:a16="http://schemas.microsoft.com/office/drawing/2014/main" id="{FC7E8D0D-BF58-4C88-BAE8-A58C7A4E24F2}"/>
              </a:ext>
            </a:extLst>
          </p:cNvPr>
          <p:cNvSpPr txBox="1"/>
          <p:nvPr/>
        </p:nvSpPr>
        <p:spPr>
          <a:xfrm>
            <a:off x="9374505" y="2562225"/>
            <a:ext cx="2185214" cy="523220"/>
          </a:xfrm>
          <a:prstGeom prst="rect">
            <a:avLst/>
          </a:prstGeom>
          <a:noFill/>
        </p:spPr>
        <p:txBody>
          <a:bodyPr wrap="none" rtlCol="0">
            <a:spAutoFit/>
          </a:bodyPr>
          <a:lstStyle/>
          <a:p>
            <a:r>
              <a:rPr lang="ja-JP" altLang="en-US" sz="2800" b="1" dirty="0"/>
              <a:t>平成</a:t>
            </a:r>
            <a:r>
              <a:rPr lang="en-US" altLang="ja-JP" sz="2800" b="1" dirty="0"/>
              <a:t>3</a:t>
            </a:r>
            <a:r>
              <a:rPr lang="ja-JP" altLang="en-US" sz="2800" b="1" dirty="0"/>
              <a:t>３年度</a:t>
            </a:r>
            <a:endParaRPr kumimoji="1" lang="ja-JP" altLang="en-US" sz="2800" b="1" dirty="0"/>
          </a:p>
        </p:txBody>
      </p:sp>
      <p:sp>
        <p:nvSpPr>
          <p:cNvPr id="9" name="テキスト ボックス 8">
            <a:extLst>
              <a:ext uri="{FF2B5EF4-FFF2-40B4-BE49-F238E27FC236}">
                <a16:creationId xmlns:a16="http://schemas.microsoft.com/office/drawing/2014/main" id="{C36EBCA7-EBE1-4910-B550-507593304D19}"/>
              </a:ext>
            </a:extLst>
          </p:cNvPr>
          <p:cNvSpPr txBox="1"/>
          <p:nvPr/>
        </p:nvSpPr>
        <p:spPr>
          <a:xfrm>
            <a:off x="434340" y="3343275"/>
            <a:ext cx="1338828" cy="369332"/>
          </a:xfrm>
          <a:prstGeom prst="rect">
            <a:avLst/>
          </a:prstGeom>
          <a:noFill/>
        </p:spPr>
        <p:txBody>
          <a:bodyPr wrap="none" rtlCol="0">
            <a:spAutoFit/>
          </a:bodyPr>
          <a:lstStyle/>
          <a:p>
            <a:r>
              <a:rPr kumimoji="1" lang="ja-JP" altLang="en-US" b="1" dirty="0"/>
              <a:t>・技術検証</a:t>
            </a:r>
          </a:p>
        </p:txBody>
      </p:sp>
      <p:sp>
        <p:nvSpPr>
          <p:cNvPr id="10" name="テキスト ボックス 9">
            <a:extLst>
              <a:ext uri="{FF2B5EF4-FFF2-40B4-BE49-F238E27FC236}">
                <a16:creationId xmlns:a16="http://schemas.microsoft.com/office/drawing/2014/main" id="{F828B8DA-6054-45C9-A9FC-4FC0A045A54B}"/>
              </a:ext>
            </a:extLst>
          </p:cNvPr>
          <p:cNvSpPr txBox="1"/>
          <p:nvPr/>
        </p:nvSpPr>
        <p:spPr>
          <a:xfrm>
            <a:off x="432435" y="3964305"/>
            <a:ext cx="1800493" cy="646331"/>
          </a:xfrm>
          <a:prstGeom prst="rect">
            <a:avLst/>
          </a:prstGeom>
          <a:noFill/>
        </p:spPr>
        <p:txBody>
          <a:bodyPr wrap="none" rtlCol="0">
            <a:spAutoFit/>
          </a:bodyPr>
          <a:lstStyle/>
          <a:p>
            <a:r>
              <a:rPr kumimoji="1" lang="ja-JP" altLang="en-US" b="1" dirty="0"/>
              <a:t>・みちびき</a:t>
            </a:r>
            <a:endParaRPr kumimoji="1" lang="en-US" altLang="ja-JP" b="1" dirty="0"/>
          </a:p>
          <a:p>
            <a:r>
              <a:rPr lang="ja-JP" altLang="en-US" b="1" dirty="0"/>
              <a:t>　時刻利用検討</a:t>
            </a:r>
            <a:endParaRPr kumimoji="1" lang="ja-JP" altLang="en-US" b="1" dirty="0"/>
          </a:p>
        </p:txBody>
      </p:sp>
      <p:sp>
        <p:nvSpPr>
          <p:cNvPr id="11" name="テキスト ボックス 10">
            <a:extLst>
              <a:ext uri="{FF2B5EF4-FFF2-40B4-BE49-F238E27FC236}">
                <a16:creationId xmlns:a16="http://schemas.microsoft.com/office/drawing/2014/main" id="{EC059E29-425E-47CF-98BD-1A386C040416}"/>
              </a:ext>
            </a:extLst>
          </p:cNvPr>
          <p:cNvSpPr txBox="1"/>
          <p:nvPr/>
        </p:nvSpPr>
        <p:spPr>
          <a:xfrm>
            <a:off x="3244215" y="3347085"/>
            <a:ext cx="3057247" cy="1323439"/>
          </a:xfrm>
          <a:prstGeom prst="rect">
            <a:avLst/>
          </a:prstGeom>
          <a:noFill/>
        </p:spPr>
        <p:txBody>
          <a:bodyPr wrap="none" rtlCol="0">
            <a:spAutoFit/>
          </a:bodyPr>
          <a:lstStyle/>
          <a:p>
            <a:r>
              <a:rPr kumimoji="1" lang="ja-JP" altLang="en-US" sz="1600" b="1" dirty="0"/>
              <a:t>・シームレス</a:t>
            </a:r>
            <a:endParaRPr kumimoji="1" lang="en-US" altLang="ja-JP" sz="1600" b="1" dirty="0"/>
          </a:p>
          <a:p>
            <a:r>
              <a:rPr lang="ja-JP" altLang="en-US" sz="1600" b="1" dirty="0"/>
              <a:t>　</a:t>
            </a:r>
            <a:r>
              <a:rPr lang="en-US" altLang="ja-JP" sz="1600" b="1" dirty="0"/>
              <a:t>TIME</a:t>
            </a:r>
            <a:r>
              <a:rPr lang="ja-JP" altLang="en-US" sz="1600" b="1" dirty="0"/>
              <a:t>　モニターシステム</a:t>
            </a:r>
            <a:endParaRPr lang="en-US" altLang="ja-JP" sz="1600" b="1" dirty="0"/>
          </a:p>
          <a:p>
            <a:endParaRPr lang="en-US" altLang="ja-JP" sz="1600" b="1" dirty="0"/>
          </a:p>
          <a:p>
            <a:r>
              <a:rPr kumimoji="1" lang="ja-JP" altLang="en-US" sz="1600" b="1" dirty="0"/>
              <a:t>・みちびき信号利用の</a:t>
            </a:r>
            <a:endParaRPr kumimoji="1" lang="en-US" altLang="ja-JP" sz="1600" b="1" dirty="0"/>
          </a:p>
          <a:p>
            <a:r>
              <a:rPr lang="ja-JP" altLang="en-US" sz="1600" b="1" dirty="0"/>
              <a:t>　　担保・認証ついての検討会</a:t>
            </a:r>
            <a:endParaRPr kumimoji="1" lang="ja-JP" altLang="en-US" sz="1600" b="1" dirty="0"/>
          </a:p>
        </p:txBody>
      </p:sp>
      <p:sp>
        <p:nvSpPr>
          <p:cNvPr id="12" name="テキスト ボックス 11">
            <a:extLst>
              <a:ext uri="{FF2B5EF4-FFF2-40B4-BE49-F238E27FC236}">
                <a16:creationId xmlns:a16="http://schemas.microsoft.com/office/drawing/2014/main" id="{7B6E58AA-0172-4C9F-AA7F-7381653C13F4}"/>
              </a:ext>
            </a:extLst>
          </p:cNvPr>
          <p:cNvSpPr txBox="1"/>
          <p:nvPr/>
        </p:nvSpPr>
        <p:spPr>
          <a:xfrm>
            <a:off x="6665595" y="3336370"/>
            <a:ext cx="4941570" cy="1323439"/>
          </a:xfrm>
          <a:prstGeom prst="rect">
            <a:avLst/>
          </a:prstGeom>
          <a:solidFill>
            <a:srgbClr val="92D050"/>
          </a:solidFill>
          <a:ln>
            <a:solidFill>
              <a:schemeClr val="tx1"/>
            </a:solidFill>
          </a:ln>
        </p:spPr>
        <p:txBody>
          <a:bodyPr wrap="square" rtlCol="0" anchor="ctr">
            <a:spAutoFit/>
          </a:bodyPr>
          <a:lstStyle/>
          <a:p>
            <a:pPr algn="ctr"/>
            <a:endParaRPr lang="en-US" altLang="ja-JP" sz="1600" b="1" dirty="0">
              <a:latin typeface="Meiryo UI" panose="020B0604030504040204" pitchFamily="50" charset="-128"/>
              <a:ea typeface="Meiryo UI" panose="020B0604030504040204" pitchFamily="50" charset="-128"/>
            </a:endParaRPr>
          </a:p>
          <a:p>
            <a:pPr algn="ct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仮）</a:t>
            </a:r>
            <a:r>
              <a:rPr lang="ja-JP" altLang="en-US" sz="1600" b="1" dirty="0" err="1">
                <a:latin typeface="Meiryo UI" panose="020B0604030504040204" pitchFamily="50" charset="-128"/>
                <a:ea typeface="Meiryo UI" panose="020B0604030504040204" pitchFamily="50" charset="-128"/>
              </a:rPr>
              <a:t>み</a:t>
            </a:r>
            <a:r>
              <a:rPr lang="ja-JP" altLang="en-US" sz="1600" b="1" dirty="0">
                <a:latin typeface="Meiryo UI" panose="020B0604030504040204" pitchFamily="50" charset="-128"/>
                <a:ea typeface="Meiryo UI" panose="020B0604030504040204" pitchFamily="50" charset="-128"/>
              </a:rPr>
              <a:t>ちび</a:t>
            </a:r>
            <a:endParaRPr lang="en-US" altLang="ja-JP" sz="1600" b="1" dirty="0">
              <a:latin typeface="Meiryo UI" panose="020B0604030504040204" pitchFamily="50" charset="-128"/>
              <a:ea typeface="Meiryo UI" panose="020B0604030504040204" pitchFamily="50" charset="-128"/>
            </a:endParaRPr>
          </a:p>
          <a:p>
            <a:pPr algn="ctr"/>
            <a:r>
              <a:rPr kumimoji="1" lang="ja-JP" altLang="en-US" sz="1600" b="1" dirty="0">
                <a:latin typeface="Meiryo UI" panose="020B0604030504040204" pitchFamily="50" charset="-128"/>
                <a:ea typeface="Meiryo UI" panose="020B0604030504040204" pitchFamily="50" charset="-128"/>
              </a:rPr>
              <a:t>高精度時刻利用センター</a:t>
            </a:r>
            <a:endParaRPr kumimoji="1" lang="en-US" altLang="ja-JP" sz="1600" b="1" dirty="0">
              <a:latin typeface="Meiryo UI" panose="020B0604030504040204" pitchFamily="50" charset="-128"/>
              <a:ea typeface="Meiryo UI" panose="020B0604030504040204" pitchFamily="50" charset="-128"/>
            </a:endParaRPr>
          </a:p>
          <a:p>
            <a:pPr algn="ctr"/>
            <a:endParaRPr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3C064CC8-F2DC-4EF2-AFD5-263AA8B9D4C4}"/>
              </a:ext>
            </a:extLst>
          </p:cNvPr>
          <p:cNvSpPr/>
          <p:nvPr/>
        </p:nvSpPr>
        <p:spPr>
          <a:xfrm rot="1197659">
            <a:off x="6295087" y="3698402"/>
            <a:ext cx="654813" cy="269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684434B-7D29-4B62-9882-BDAFEAB40E1A}"/>
              </a:ext>
            </a:extLst>
          </p:cNvPr>
          <p:cNvSpPr/>
          <p:nvPr/>
        </p:nvSpPr>
        <p:spPr>
          <a:xfrm rot="19749975">
            <a:off x="6304612" y="4187987"/>
            <a:ext cx="654813" cy="269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5D6C56D-FCF2-4615-8209-4A10795F51C5}"/>
              </a:ext>
            </a:extLst>
          </p:cNvPr>
          <p:cNvSpPr txBox="1"/>
          <p:nvPr/>
        </p:nvSpPr>
        <p:spPr>
          <a:xfrm>
            <a:off x="6903720" y="3851910"/>
            <a:ext cx="1082348" cy="523220"/>
          </a:xfrm>
          <a:prstGeom prst="rect">
            <a:avLst/>
          </a:prstGeom>
          <a:noFill/>
        </p:spPr>
        <p:txBody>
          <a:bodyPr wrap="none" rtlCol="0">
            <a:spAutoFit/>
          </a:bodyPr>
          <a:lstStyle/>
          <a:p>
            <a:r>
              <a:rPr kumimoji="1" lang="ja-JP" altLang="en-US" sz="1400" dirty="0"/>
              <a:t>検討結果</a:t>
            </a:r>
            <a:endParaRPr kumimoji="1" lang="en-US" altLang="ja-JP" sz="1400" dirty="0"/>
          </a:p>
          <a:p>
            <a:r>
              <a:rPr lang="ja-JP" altLang="en-US" sz="1400" dirty="0"/>
              <a:t>提供・協力</a:t>
            </a:r>
            <a:endParaRPr kumimoji="1" lang="ja-JP" altLang="en-US" sz="1400" dirty="0"/>
          </a:p>
        </p:txBody>
      </p:sp>
      <p:sp>
        <p:nvSpPr>
          <p:cNvPr id="16" name="テキスト ボックス 15">
            <a:extLst>
              <a:ext uri="{FF2B5EF4-FFF2-40B4-BE49-F238E27FC236}">
                <a16:creationId xmlns:a16="http://schemas.microsoft.com/office/drawing/2014/main" id="{D279062E-EFAD-4DDD-9CDD-5E8ACC772B56}"/>
              </a:ext>
            </a:extLst>
          </p:cNvPr>
          <p:cNvSpPr txBox="1"/>
          <p:nvPr/>
        </p:nvSpPr>
        <p:spPr>
          <a:xfrm>
            <a:off x="8001000" y="5234940"/>
            <a:ext cx="2723823" cy="646331"/>
          </a:xfrm>
          <a:prstGeom prst="rect">
            <a:avLst/>
          </a:prstGeom>
          <a:noFill/>
        </p:spPr>
        <p:txBody>
          <a:bodyPr wrap="none" rtlCol="0">
            <a:spAutoFit/>
          </a:bodyPr>
          <a:lstStyle/>
          <a:p>
            <a:r>
              <a:rPr kumimoji="1" lang="ja-JP" altLang="en-US" b="1" dirty="0">
                <a:solidFill>
                  <a:schemeClr val="bg1"/>
                </a:solidFill>
              </a:rPr>
              <a:t>みちびき運用と連動した</a:t>
            </a:r>
            <a:endParaRPr kumimoji="1" lang="en-US" altLang="ja-JP" b="1" dirty="0">
              <a:solidFill>
                <a:schemeClr val="bg1"/>
              </a:solidFill>
            </a:endParaRPr>
          </a:p>
          <a:p>
            <a:r>
              <a:rPr kumimoji="1" lang="ja-JP" altLang="en-US" b="1" dirty="0">
                <a:solidFill>
                  <a:schemeClr val="bg1"/>
                </a:solidFill>
              </a:rPr>
              <a:t>国が関与した</a:t>
            </a:r>
            <a:r>
              <a:rPr lang="ja-JP" altLang="en-US" b="1" dirty="0">
                <a:solidFill>
                  <a:schemeClr val="bg1"/>
                </a:solidFill>
              </a:rPr>
              <a:t>組織</a:t>
            </a:r>
            <a:endParaRPr kumimoji="1" lang="ja-JP" altLang="en-US" b="1" dirty="0">
              <a:solidFill>
                <a:schemeClr val="bg1"/>
              </a:solidFill>
            </a:endParaRPr>
          </a:p>
        </p:txBody>
      </p:sp>
    </p:spTree>
    <p:extLst>
      <p:ext uri="{BB962C8B-B14F-4D97-AF65-F5344CB8AC3E}">
        <p14:creationId xmlns:p14="http://schemas.microsoft.com/office/powerpoint/2010/main" val="40122148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1330</Words>
  <Application>Microsoft Office PowerPoint</Application>
  <PresentationFormat>ワイド画面</PresentationFormat>
  <Paragraphs>277</Paragraphs>
  <Slides>14</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14</vt:i4>
      </vt:variant>
    </vt:vector>
  </HeadingPairs>
  <TitlesOfParts>
    <vt:vector size="22" baseType="lpstr">
      <vt:lpstr>HGP創英角ｺﾞｼｯｸUB</vt:lpstr>
      <vt:lpstr>Meiryo UI</vt:lpstr>
      <vt:lpstr>メイリオ</vt:lpstr>
      <vt:lpstr>游ゴシック</vt:lpstr>
      <vt:lpstr>游ゴシック Light</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石井 真</dc:creator>
  <cp:lastModifiedBy>石井 真</cp:lastModifiedBy>
  <cp:revision>23</cp:revision>
  <dcterms:created xsi:type="dcterms:W3CDTF">2018-10-06T23:15:05Z</dcterms:created>
  <dcterms:modified xsi:type="dcterms:W3CDTF">2018-11-05T01:31:16Z</dcterms:modified>
</cp:coreProperties>
</file>